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8"/>
  </p:notesMasterIdLst>
  <p:sldIdLst>
    <p:sldId id="2271" r:id="rId3"/>
    <p:sldId id="2462" r:id="rId4"/>
    <p:sldId id="2235" r:id="rId5"/>
    <p:sldId id="2530" r:id="rId6"/>
    <p:sldId id="2553" r:id="rId7"/>
    <p:sldId id="2576" r:id="rId8"/>
    <p:sldId id="2577" r:id="rId9"/>
    <p:sldId id="2578" r:id="rId10"/>
    <p:sldId id="2491" r:id="rId11"/>
    <p:sldId id="2528" r:id="rId12"/>
    <p:sldId id="2554" r:id="rId13"/>
    <p:sldId id="2555" r:id="rId14"/>
    <p:sldId id="2556" r:id="rId15"/>
    <p:sldId id="2557" r:id="rId16"/>
    <p:sldId id="2558" r:id="rId17"/>
    <p:sldId id="2559" r:id="rId18"/>
    <p:sldId id="2560" r:id="rId19"/>
    <p:sldId id="2561" r:id="rId20"/>
    <p:sldId id="2562" r:id="rId21"/>
    <p:sldId id="2563" r:id="rId22"/>
    <p:sldId id="2565" r:id="rId23"/>
    <p:sldId id="2564" r:id="rId24"/>
    <p:sldId id="2566" r:id="rId25"/>
    <p:sldId id="2567" r:id="rId26"/>
    <p:sldId id="2569" r:id="rId27"/>
    <p:sldId id="2575" r:id="rId28"/>
    <p:sldId id="2571" r:id="rId29"/>
    <p:sldId id="2570" r:id="rId30"/>
    <p:sldId id="1986" r:id="rId31"/>
    <p:sldId id="2389" r:id="rId32"/>
    <p:sldId id="2572" r:id="rId33"/>
    <p:sldId id="2573" r:id="rId34"/>
    <p:sldId id="2574" r:id="rId35"/>
    <p:sldId id="1948" r:id="rId36"/>
    <p:sldId id="1894" r:id="rId3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5E6FF"/>
    <a:srgbClr val="00A1DA"/>
    <a:srgbClr val="AFDDFF"/>
    <a:srgbClr val="007FDE"/>
    <a:srgbClr val="0083E6"/>
    <a:srgbClr val="29A3FF"/>
    <a:srgbClr val="6DC0FF"/>
    <a:srgbClr val="007DDA"/>
    <a:srgbClr val="0086EA"/>
    <a:srgbClr val="0077D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08" autoAdjust="0"/>
    <p:restoredTop sz="93656"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7/19/2023</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 xmlns:p14="http://schemas.microsoft.com/office/powerpoint/2010/main"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 xmlns:p14="http://schemas.microsoft.com/office/powerpoint/2010/main"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4104886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131843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327349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795687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744041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1475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268528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022431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867819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3484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645126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030818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428454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258601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191458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872973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872973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487571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4115201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898741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52203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954272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915608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376863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35</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426709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976090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48220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79314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71684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37010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7/19/2023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7/19/2023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7/19/2023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7/19/2023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7/19/2023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7/19/2023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7/19/2023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7/19/2023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7/19/2023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7/19/2023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7/19/2023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7/19/2023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7/19/2023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7/19/2023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7/19/2023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7/19/2023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7/19/2023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7/19/2023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7/19/2023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7/19/2023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7/19/2023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59  </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19 July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1160929" y="4114800"/>
            <a:ext cx="67056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Body and Me - 6:12-20</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Correcting Ills and Immorality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 xmlns:p14="http://schemas.microsoft.com/office/powerpoint/2010/main"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152399" y="1028513"/>
            <a:ext cx="8816788" cy="5878532"/>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Paul was a preacher of </a:t>
            </a:r>
            <a:r>
              <a:rPr lang="en-US" sz="2400" b="1" i="1" dirty="0" smtClean="0">
                <a:latin typeface="Cambria" panose="02040503050406030204" pitchFamily="18" charset="0"/>
                <a:ea typeface="Cambria" panose="02040503050406030204" pitchFamily="18" charset="0"/>
              </a:rPr>
              <a:t>Christian liberty</a:t>
            </a:r>
            <a:r>
              <a:rPr lang="en-US" sz="2400" b="1" dirty="0" smtClean="0">
                <a:latin typeface="Cambria" panose="02040503050406030204" pitchFamily="18" charset="0"/>
                <a:ea typeface="Cambria" panose="02040503050406030204" pitchFamily="18" charset="0"/>
              </a:rPr>
              <a:t>, without a doubt.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Galatians 5:1</a:t>
            </a:r>
            <a:r>
              <a:rPr lang="en-US" sz="2400" b="1" dirty="0" smtClean="0">
                <a:latin typeface="Cambria" panose="02040503050406030204" pitchFamily="18" charset="0"/>
                <a:ea typeface="Cambria" panose="02040503050406030204" pitchFamily="18" charset="0"/>
              </a:rPr>
              <a:t>, he wrote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It was for freedom that Christ set us free.</a:t>
            </a:r>
            <a:r>
              <a:rPr lang="en-US" sz="2400" b="1" dirty="0" smtClean="0">
                <a:latin typeface="Cambria" panose="02040503050406030204" pitchFamily="18" charset="0"/>
                <a:ea typeface="Cambria" panose="02040503050406030204" pitchFamily="18" charset="0"/>
              </a:rPr>
              <a:t>”  But taking this verse out of context a person could use it in defense of any kind of </a:t>
            </a:r>
            <a:r>
              <a:rPr lang="en-US" sz="2400" b="1" i="1" u="sng" dirty="0" smtClean="0">
                <a:latin typeface="Cambria" panose="02040503050406030204" pitchFamily="18" charset="0"/>
                <a:ea typeface="Cambria" panose="02040503050406030204" pitchFamily="18" charset="0"/>
              </a:rPr>
              <a:t>excessive</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lifestyle</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or </a:t>
            </a:r>
            <a:r>
              <a:rPr lang="en-US" sz="2400" b="1" i="1" u="sng" dirty="0" smtClean="0">
                <a:latin typeface="Cambria" panose="02040503050406030204" pitchFamily="18" charset="0"/>
                <a:ea typeface="Cambria" panose="02040503050406030204" pitchFamily="18" charset="0"/>
              </a:rPr>
              <a:t>wanton</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immorality</a:t>
            </a:r>
            <a:r>
              <a:rPr lang="en-US" sz="2400" b="1" dirty="0" smtClean="0">
                <a:latin typeface="Cambria" panose="02040503050406030204" pitchFamily="18" charset="0"/>
                <a:ea typeface="Cambria" panose="02040503050406030204" pitchFamily="18" charset="0"/>
              </a:rPr>
              <a:t>.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It is </a:t>
            </a:r>
            <a:r>
              <a:rPr lang="en-US" sz="2400" b="1" i="1" u="sng" dirty="0" smtClean="0">
                <a:latin typeface="Cambria" panose="02040503050406030204" pitchFamily="18" charset="0"/>
                <a:ea typeface="Cambria" panose="02040503050406030204" pitchFamily="18" charset="0"/>
              </a:rPr>
              <a:t>not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hard to believe that in </a:t>
            </a:r>
            <a:r>
              <a:rPr lang="en-US" sz="2400" b="1" smtClean="0">
                <a:latin typeface="Cambria" panose="02040503050406030204" pitchFamily="18" charset="0"/>
                <a:ea typeface="Cambria" panose="02040503050406030204" pitchFamily="18" charset="0"/>
              </a:rPr>
              <a:t>the Corinthians </a:t>
            </a:r>
            <a:r>
              <a:rPr lang="en-US" sz="2400" b="1" dirty="0" smtClean="0">
                <a:latin typeface="Cambria" panose="02040503050406030204" pitchFamily="18" charset="0"/>
                <a:ea typeface="Cambria" panose="02040503050406030204" pitchFamily="18" charset="0"/>
              </a:rPr>
              <a:t>culture, Paul’s teaching on </a:t>
            </a:r>
            <a:r>
              <a:rPr lang="en-US" sz="2400" b="1" i="1" u="sng" dirty="0" smtClean="0">
                <a:latin typeface="Cambria" panose="02040503050406030204" pitchFamily="18" charset="0"/>
                <a:ea typeface="Cambria" panose="02040503050406030204" pitchFamily="18" charset="0"/>
              </a:rPr>
              <a:t>Christian</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liberty</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might have been taken as an endorsement for a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hedonistic</a:t>
            </a:r>
            <a:r>
              <a:rPr lang="en-US" sz="2400" b="1" dirty="0" smtClean="0">
                <a:latin typeface="Cambria" panose="02040503050406030204" pitchFamily="18" charset="0"/>
                <a:ea typeface="Cambria" panose="02040503050406030204" pitchFamily="18" charset="0"/>
              </a:rPr>
              <a:t> lifestyle among Christians.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The Corinthians had fully embraced one side of Paul’s teaching on liberty without embracing the other.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They shouted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Amen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to the first part of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Gal 5:13</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you were called to freedom brethren,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but had forsaken the second part –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only do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turn your freedom into and opportunity for the flesh</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59125226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152399" y="1028513"/>
            <a:ext cx="8816788" cy="5663089"/>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They had so emphasized the theological truth that we are free from serving the old master, </a:t>
            </a:r>
            <a:r>
              <a:rPr lang="en-US" sz="2400" b="1" i="1" dirty="0" smtClean="0">
                <a:latin typeface="Cambria" panose="02040503050406030204" pitchFamily="18" charset="0"/>
                <a:ea typeface="Cambria" panose="02040503050406030204" pitchFamily="18" charset="0"/>
              </a:rPr>
              <a:t>the law of Moses</a:t>
            </a:r>
            <a:r>
              <a:rPr lang="en-US" sz="2400" b="1" dirty="0" smtClean="0">
                <a:latin typeface="Cambria" panose="02040503050406030204" pitchFamily="18" charset="0"/>
                <a:ea typeface="Cambria" panose="02040503050406030204" pitchFamily="18" charset="0"/>
              </a:rPr>
              <a:t>, that they had forgotten the equally important truth that we have been joined to Christ to bear righteous fruit for God (Rom. 7:4).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Though they welcomed the idea that “all things are lawful for me” (6:12), they wrongly took it for a banner to hang over their harmful justification of sexual immorality and other selfish desires.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What Paul said and what the Corinthians heard were two different things.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Paul clears up their misunderstanding by setting up two guardrails to keep Christian liberty within it proper bounds: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Expediency</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Self-control</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46569278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599" y="1028513"/>
            <a:ext cx="8740587" cy="5724644"/>
          </a:xfrm>
          <a:prstGeom prst="rect">
            <a:avLst/>
          </a:prstGeom>
          <a:noFill/>
          <a:effectLst/>
        </p:spPr>
        <p:txBody>
          <a:bodyPr wrap="square" rtlCol="0">
            <a:spAutoFit/>
          </a:bodyPr>
          <a:lstStyle/>
          <a:p>
            <a:pPr indent="457200">
              <a:tabLst>
                <a:tab pos="341313" algn="l"/>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 Freedom is to be guided by expediency (6:12). </a:t>
            </a:r>
            <a:r>
              <a:rPr lang="en-US" sz="2400" b="1" dirty="0" smtClean="0">
                <a:latin typeface="Cambria" panose="02040503050406030204" pitchFamily="18" charset="0"/>
                <a:ea typeface="Cambria" panose="02040503050406030204" pitchFamily="18" charset="0"/>
              </a:rPr>
              <a:t>Christians are free from the Mosaic Law as a </a:t>
            </a:r>
            <a:r>
              <a:rPr lang="en-US" sz="2400" b="1" u="sng" dirty="0" smtClean="0">
                <a:latin typeface="Cambria" panose="02040503050406030204" pitchFamily="18" charset="0"/>
                <a:ea typeface="Cambria" panose="02040503050406030204" pitchFamily="18" charset="0"/>
              </a:rPr>
              <a:t>covenant</a:t>
            </a:r>
            <a:r>
              <a:rPr lang="en-US" sz="2400" b="1" dirty="0" smtClean="0">
                <a:latin typeface="Cambria" panose="02040503050406030204" pitchFamily="18" charset="0"/>
                <a:ea typeface="Cambria" panose="02040503050406030204" pitchFamily="18" charset="0"/>
              </a:rPr>
              <a:t> that once governed the Hebrews special relationship with God.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The old covenant granted blessing for obedience or cursing for disobedience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Gal. 3:10-14</a:t>
            </a:r>
            <a:r>
              <a:rPr lang="en-US" sz="2400" b="1" dirty="0" smtClean="0">
                <a:latin typeface="Cambria" panose="02040503050406030204" pitchFamily="18" charset="0"/>
                <a:ea typeface="Cambria" panose="02040503050406030204" pitchFamily="18" charset="0"/>
              </a:rPr>
              <a:t>).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This freedom from the covenant of the Law, as a way of life, does not logically lead to believers now having a right    to do anything they please, regardless of its effects on themselves or others.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Rather, believers are to be guided by whether an act 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profitable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that is, whether it is </a:t>
            </a:r>
            <a:r>
              <a:rPr lang="en-US" sz="2400" b="1" i="1" dirty="0" smtClean="0">
                <a:latin typeface="Cambria" panose="02040503050406030204" pitchFamily="18" charset="0"/>
                <a:ea typeface="Cambria" panose="02040503050406030204" pitchFamily="18" charset="0"/>
              </a:rPr>
              <a:t>advantageous</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useful</a:t>
            </a:r>
            <a:r>
              <a:rPr lang="en-US" sz="2400" b="1" dirty="0" smtClean="0">
                <a:latin typeface="Cambria" panose="02040503050406030204" pitchFamily="18" charset="0"/>
                <a:ea typeface="Cambria" panose="02040503050406030204" pitchFamily="18" charset="0"/>
              </a:rPr>
              <a:t>, or </a:t>
            </a:r>
            <a:r>
              <a:rPr lang="en-US" sz="2400" b="1" i="1" dirty="0" smtClean="0">
                <a:latin typeface="Cambria" panose="02040503050406030204" pitchFamily="18" charset="0"/>
                <a:ea typeface="Cambria" panose="02040503050406030204" pitchFamily="18" charset="0"/>
              </a:rPr>
              <a:t>beneficial</a:t>
            </a:r>
            <a:r>
              <a:rPr lang="en-US" sz="2400" b="1" dirty="0" smtClean="0">
                <a:latin typeface="Cambria" panose="02040503050406030204" pitchFamily="18" charset="0"/>
                <a:ea typeface="Cambria" panose="02040503050406030204" pitchFamily="18" charset="0"/>
              </a:rPr>
              <a:t>.  The word implies a mutual edification – building  up one another.  In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Romans 14:19;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15:2, </a:t>
            </a:r>
            <a:r>
              <a:rPr lang="en-US" sz="2400" b="1" dirty="0" smtClean="0">
                <a:latin typeface="Cambria" panose="02040503050406030204" pitchFamily="18" charset="0"/>
                <a:ea typeface="Cambria" panose="02040503050406030204" pitchFamily="18" charset="0"/>
              </a:rPr>
              <a:t>Paul says we are to pursue such things.</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51442400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152398" y="1028513"/>
            <a:ext cx="8816789" cy="5878532"/>
          </a:xfrm>
          <a:prstGeom prst="rect">
            <a:avLst/>
          </a:prstGeom>
          <a:noFill/>
          <a:effectLst/>
        </p:spPr>
        <p:txBody>
          <a:bodyPr wrap="square" rtlCol="0">
            <a:spAutoFit/>
          </a:bodyPr>
          <a:lstStyle/>
          <a:p>
            <a:pPr indent="457200">
              <a:tabLst>
                <a:tab pos="341313" algn="l"/>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 Freedom is to be guided by self-control (6:12).  </a:t>
            </a:r>
            <a:r>
              <a:rPr lang="en-US" sz="2400" b="1" dirty="0" smtClean="0">
                <a:latin typeface="Cambria" panose="02040503050406030204" pitchFamily="18" charset="0"/>
                <a:ea typeface="Cambria" panose="02040503050406030204" pitchFamily="18" charset="0"/>
              </a:rPr>
              <a:t>The Corinthians needed to learn that when they indulged their sinful desires, </a:t>
            </a:r>
            <a:r>
              <a:rPr lang="en-US" sz="2400" b="1" dirty="0">
                <a:latin typeface="Cambria" panose="02040503050406030204" pitchFamily="18" charset="0"/>
                <a:ea typeface="Cambria" panose="02040503050406030204" pitchFamily="18" charset="0"/>
              </a:rPr>
              <a:t>they </a:t>
            </a:r>
            <a:r>
              <a:rPr lang="en-US" sz="2400" b="1" dirty="0" smtClean="0">
                <a:latin typeface="Cambria" panose="02040503050406030204" pitchFamily="18" charset="0"/>
                <a:ea typeface="Cambria" panose="02040503050406030204" pitchFamily="18" charset="0"/>
              </a:rPr>
              <a:t>were actually </a:t>
            </a:r>
            <a:r>
              <a:rPr lang="en-US" sz="2400" b="1" dirty="0">
                <a:latin typeface="Cambria" panose="02040503050406030204" pitchFamily="18" charset="0"/>
                <a:ea typeface="Cambria" panose="02040503050406030204" pitchFamily="18" charset="0"/>
              </a:rPr>
              <a:t>losing </a:t>
            </a:r>
            <a:r>
              <a:rPr lang="en-US" sz="2400" b="1" dirty="0" smtClean="0">
                <a:latin typeface="Cambria" panose="02040503050406030204" pitchFamily="18" charset="0"/>
                <a:ea typeface="Cambria" panose="02040503050406030204" pitchFamily="18" charset="0"/>
              </a:rPr>
              <a:t>their freedom instead of gaining it.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To engage in unbridled immorality, is to deceive ourselves, about the distinction between </a:t>
            </a:r>
            <a:r>
              <a:rPr lang="en-US" sz="2400" b="1" i="1" u="sng" dirty="0" smtClean="0">
                <a:latin typeface="Cambria" panose="02040503050406030204" pitchFamily="18" charset="0"/>
                <a:ea typeface="Cambria" panose="02040503050406030204" pitchFamily="18" charset="0"/>
              </a:rPr>
              <a:t>freedom</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bondage</a:t>
            </a:r>
            <a:r>
              <a:rPr lang="en-US" sz="2400" b="1" dirty="0" smtClean="0">
                <a:latin typeface="Cambria" panose="02040503050406030204" pitchFamily="18" charset="0"/>
                <a:ea typeface="Cambria" panose="02040503050406030204" pitchFamily="18" charset="0"/>
              </a:rPr>
              <a:t>, and to trade in our freedom of righteousness for shackles of lust.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When we say </a:t>
            </a:r>
            <a:r>
              <a:rPr lang="en-US" sz="2400" b="1" i="1" dirty="0" smtClean="0">
                <a:latin typeface="Cambria" panose="02040503050406030204" pitchFamily="18" charset="0"/>
                <a:ea typeface="Cambria" panose="02040503050406030204" pitchFamily="18" charset="0"/>
              </a:rPr>
              <a:t>“I’m going to have it my way,”</a:t>
            </a:r>
            <a:r>
              <a:rPr lang="en-US" sz="2400" b="1" dirty="0" smtClean="0">
                <a:latin typeface="Cambria" panose="02040503050406030204" pitchFamily="18" charset="0"/>
                <a:ea typeface="Cambria" panose="02040503050406030204" pitchFamily="18" charset="0"/>
              </a:rPr>
              <a:t> we </a:t>
            </a:r>
            <a:r>
              <a:rPr lang="en-US" sz="2400" b="1" dirty="0">
                <a:latin typeface="Cambria" panose="02040503050406030204" pitchFamily="18" charset="0"/>
                <a:ea typeface="Cambria" panose="02040503050406030204" pitchFamily="18" charset="0"/>
              </a:rPr>
              <a:t>think </a:t>
            </a:r>
            <a:r>
              <a:rPr lang="en-US" sz="2400" b="1" dirty="0" smtClean="0">
                <a:latin typeface="Cambria" panose="02040503050406030204" pitchFamily="18" charset="0"/>
                <a:ea typeface="Cambria" panose="02040503050406030204" pitchFamily="18" charset="0"/>
              </a:rPr>
              <a:t>that’s </a:t>
            </a:r>
            <a:r>
              <a:rPr lang="en-US" sz="2400" b="1" i="1" dirty="0" smtClean="0">
                <a:latin typeface="Cambria" panose="02040503050406030204" pitchFamily="18" charset="0"/>
                <a:ea typeface="Cambria" panose="02040503050406030204" pitchFamily="18" charset="0"/>
              </a:rPr>
              <a:t>liberty. </a:t>
            </a:r>
            <a:r>
              <a:rPr lang="en-US" sz="2400" b="1" dirty="0" smtClean="0">
                <a:latin typeface="Cambria" panose="02040503050406030204" pitchFamily="18" charset="0"/>
                <a:ea typeface="Cambria" panose="02040503050406030204" pitchFamily="18" charset="0"/>
              </a:rPr>
              <a:t>When in reality we have simply bowed our heads to the very thing we couldn’t say </a:t>
            </a:r>
            <a:r>
              <a:rPr lang="en-US" sz="2400" b="1" i="1" dirty="0" smtClean="0">
                <a:latin typeface="Cambria" panose="02040503050406030204" pitchFamily="18" charset="0"/>
                <a:ea typeface="Cambria" panose="02040503050406030204" pitchFamily="18" charset="0"/>
              </a:rPr>
              <a:t>“no”</a:t>
            </a:r>
            <a:r>
              <a:rPr lang="en-US" sz="2400" b="1" dirty="0" smtClean="0">
                <a:latin typeface="Cambria" panose="02040503050406030204" pitchFamily="18" charset="0"/>
                <a:ea typeface="Cambria" panose="02040503050406030204" pitchFamily="18" charset="0"/>
              </a:rPr>
              <a:t> to:  greed, glutton, pornography, gossip, addictions, or any other gratification to which we surrender our freedom.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When believers don’t use their freedom to serve God, they  unwittingly serve sin.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26737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152398" y="1028513"/>
            <a:ext cx="8816789" cy="5724644"/>
          </a:xfrm>
          <a:prstGeom prst="rect">
            <a:avLst/>
          </a:prstGeom>
          <a:noFill/>
          <a:effectLst/>
        </p:spPr>
        <p:txBody>
          <a:bodyPr wrap="square" rtlCol="0">
            <a:spAutoFit/>
          </a:bodyPr>
          <a:lstStyle/>
          <a:p>
            <a:pPr indent="457200">
              <a:tabLst>
                <a:tab pos="341313" algn="l"/>
                <a:tab pos="457200" algn="l"/>
              </a:tabLst>
            </a:pPr>
            <a:r>
              <a:rPr lang="en-US" sz="2400" b="1" dirty="0">
                <a:latin typeface="Cambria" panose="02040503050406030204" pitchFamily="18" charset="0"/>
                <a:ea typeface="Cambria" panose="02040503050406030204" pitchFamily="18" charset="0"/>
              </a:rPr>
              <a:t>To illustrate the seductive nature of </a:t>
            </a:r>
            <a:r>
              <a:rPr lang="en-US" sz="2400" b="1" dirty="0" smtClean="0">
                <a:latin typeface="Cambria" panose="02040503050406030204" pitchFamily="18" charset="0"/>
                <a:ea typeface="Cambria" panose="02040503050406030204" pitchFamily="18" charset="0"/>
              </a:rPr>
              <a:t>sin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smtClean="0">
                <a:latin typeface="Cambria" panose="02040503050406030204" pitchFamily="18" charset="0"/>
                <a:ea typeface="Cambria" panose="02040503050406030204" pitchFamily="18" charset="0"/>
              </a:rPr>
              <a:t> reminds us of the 1960 classic film, </a:t>
            </a:r>
            <a:r>
              <a:rPr lang="en-US" sz="2400" b="1" i="1" dirty="0" smtClean="0">
                <a:latin typeface="Cambria" panose="02040503050406030204" pitchFamily="18" charset="0"/>
                <a:ea typeface="Cambria" panose="02040503050406030204" pitchFamily="18" charset="0"/>
              </a:rPr>
              <a:t>“The Little Shop of Horrors</a:t>
            </a:r>
            <a:r>
              <a:rPr lang="en-US" sz="2400" b="1" i="1" dirty="0">
                <a:latin typeface="Cambria" panose="02040503050406030204" pitchFamily="18" charset="0"/>
                <a:ea typeface="Cambria" panose="02040503050406030204" pitchFamily="18" charset="0"/>
              </a:rPr>
              <a:t>.” </a:t>
            </a:r>
            <a:endParaRPr lang="en-US" sz="2400" b="1" i="1" dirty="0" smtClean="0">
              <a:latin typeface="Cambria" panose="02040503050406030204" pitchFamily="18" charset="0"/>
              <a:ea typeface="Cambria" panose="02040503050406030204" pitchFamily="18" charset="0"/>
            </a:endParaRP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That tells a story of a struggling flower shop saved when customers line up to see a strange new hybrid plant named </a:t>
            </a:r>
            <a:r>
              <a:rPr lang="en-US" sz="2400" b="1" i="1" dirty="0" smtClean="0">
                <a:latin typeface="Cambria" panose="02040503050406030204" pitchFamily="18" charset="0"/>
                <a:ea typeface="Cambria" panose="02040503050406030204" pitchFamily="18" charset="0"/>
              </a:rPr>
              <a:t>“Audrey Jr.”</a:t>
            </a:r>
            <a:r>
              <a:rPr lang="en-US" sz="2400" b="1" dirty="0" smtClean="0">
                <a:latin typeface="Cambria" panose="02040503050406030204" pitchFamily="18" charset="0"/>
                <a:ea typeface="Cambria" panose="02040503050406030204" pitchFamily="18" charset="0"/>
              </a:rPr>
              <a:t> that feeds on human blood and whose appetite increases as the plant grows.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Ultimately, instead of being a benefit to the business the plant controls the lives of the worker, virtually reducing them to slaves of its insatiable appetite.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“Having it our way,</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initially</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may</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seem to grant freedom as  we bask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its </a:t>
            </a:r>
            <a:r>
              <a:rPr lang="en-US" sz="2400" b="1" dirty="0">
                <a:latin typeface="Cambria" panose="02040503050406030204" pitchFamily="18" charset="0"/>
                <a:ea typeface="Cambria" panose="02040503050406030204" pitchFamily="18" charset="0"/>
              </a:rPr>
              <a:t>pleasures and </a:t>
            </a:r>
            <a:r>
              <a:rPr lang="en-US" sz="2400" b="1" dirty="0" smtClean="0">
                <a:latin typeface="Cambria" panose="02040503050406030204" pitchFamily="18" charset="0"/>
                <a:ea typeface="Cambria" panose="02040503050406030204" pitchFamily="18" charset="0"/>
              </a:rPr>
              <a:t>enjoy its benefits.</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Like in this film, we quickly lose control, finding ourselves enslaved to a feeding frenzy that grows increasing ravenous as we continue to gratify its desires.  That’s not freedom.  That’s slavery.</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46045943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6847" y="1206500"/>
            <a:ext cx="8314765" cy="286232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effectLst>
                  <a:outerShdw blurRad="38100" dist="38100" dir="2700000" algn="tl">
                    <a:srgbClr val="000000">
                      <a:alpha val="43137"/>
                    </a:srgbClr>
                  </a:outerShdw>
                </a:effectLst>
                <a:latin typeface="Georgia" panose="02040502050405020303" pitchFamily="18" charset="0"/>
              </a:rPr>
              <a:t>13 </a:t>
            </a:r>
            <a:r>
              <a:rPr lang="en-US" sz="2800" i="1" dirty="0">
                <a:latin typeface="Georgia" panose="02040502050405020303" pitchFamily="18" charset="0"/>
              </a:rPr>
              <a:t>Foods for the stomach and the stomach for foods, but God will destroy both it and them</a:t>
            </a:r>
            <a:r>
              <a:rPr lang="en-US" sz="2800" i="1" dirty="0" smtClean="0">
                <a:latin typeface="Georgia" panose="02040502050405020303" pitchFamily="18" charset="0"/>
              </a:rPr>
              <a:t>.  Now the body is</a:t>
            </a:r>
            <a:r>
              <a:rPr lang="en-US" sz="2800" i="1" dirty="0">
                <a:latin typeface="Georgia" panose="02040502050405020303" pitchFamily="18" charset="0"/>
              </a:rPr>
              <a:t> not for sexual immorality but for the Lord, and the Lord for the body.  </a:t>
            </a:r>
            <a:r>
              <a:rPr lang="en-US" sz="2800" b="1" i="1" baseline="30000" dirty="0">
                <a:effectLst>
                  <a:outerShdw blurRad="38100" dist="38100" dir="2700000" algn="tl">
                    <a:srgbClr val="000000">
                      <a:alpha val="43137"/>
                    </a:srgbClr>
                  </a:outerShdw>
                </a:effectLst>
                <a:latin typeface="Georgia" panose="02040502050405020303" pitchFamily="18" charset="0"/>
              </a:rPr>
              <a:t>14</a:t>
            </a:r>
            <a:r>
              <a:rPr lang="en-US" sz="2800" b="1" i="1" baseline="30000" dirty="0">
                <a:latin typeface="Georgia" panose="02040502050405020303" pitchFamily="18" charset="0"/>
              </a:rPr>
              <a:t> </a:t>
            </a:r>
            <a:r>
              <a:rPr lang="en-US" sz="2800" i="1" dirty="0">
                <a:latin typeface="Georgia" panose="02040502050405020303" pitchFamily="18" charset="0"/>
              </a:rPr>
              <a:t>And God both raised up the Lord and will also raise us up by His power.</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6:13-14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10589471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6:13-14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152398" y="1028513"/>
            <a:ext cx="8816789" cy="5724644"/>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Having established guardrails that protect us against the extremes of Christian liberty, Paul points us to the destination of freedom by explaining God’s purpose for our bodies.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He begins by alluding to what was likely a common proverb in the decadent Greek party scene: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Food is for the stomach and the stomach is for food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6:13</a:t>
            </a:r>
            <a:r>
              <a:rPr lang="en-US" sz="2400" b="1" dirty="0" smtClean="0">
                <a:latin typeface="Cambria" panose="02040503050406030204" pitchFamily="18" charset="0"/>
                <a:ea typeface="Cambria" panose="02040503050406030204" pitchFamily="18" charset="0"/>
              </a:rPr>
              <a:t>).</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This statement “makes a common association of gluttony with sexual pleasure; both were sometimes available in the banquets of the wealth.  It also represented the sort of logic by which some Greeks had justified promiscuity: as </a:t>
            </a:r>
            <a:r>
              <a:rPr lang="en-US" sz="2400" b="1" i="1" dirty="0" smtClean="0">
                <a:latin typeface="Cambria" panose="02040503050406030204" pitchFamily="18" charset="0"/>
                <a:ea typeface="Cambria" panose="02040503050406030204" pitchFamily="18" charset="0"/>
              </a:rPr>
              <a:t>‘food was for the stomach, so the body was designed for sexual pleasure.’ </a:t>
            </a:r>
          </a:p>
          <a:p>
            <a:pPr indent="457200">
              <a:tabLst>
                <a:tab pos="341313" algn="l"/>
                <a:tab pos="457200" algn="l"/>
              </a:tabLst>
            </a:pPr>
            <a:endParaRPr lang="en-US" sz="1000" b="1" i="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Paul concludes that </a:t>
            </a:r>
            <a:r>
              <a:rPr lang="en-US" sz="2400" b="1" i="1" dirty="0" smtClean="0">
                <a:latin typeface="Cambria" panose="02040503050406030204" pitchFamily="18" charset="0"/>
                <a:ea typeface="Cambria" panose="02040503050406030204" pitchFamily="18" charset="0"/>
              </a:rPr>
              <a:t>“God will do away with both of them”</a:t>
            </a:r>
            <a:r>
              <a:rPr lang="en-US" sz="2400" b="1" dirty="0" smtClean="0">
                <a:latin typeface="Cambria" panose="02040503050406030204" pitchFamily="18" charset="0"/>
                <a:ea typeface="Cambria" panose="02040503050406030204" pitchFamily="18" charset="0"/>
              </a:rPr>
              <a:t> perhaps referring to eternity when God will put an end to the insatiable desires of the body for physical sustenance.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99638907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6:13-14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152398" y="1028513"/>
            <a:ext cx="8915402" cy="5878532"/>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It could also be that this was the </a:t>
            </a:r>
            <a:r>
              <a:rPr lang="en-US" sz="2400" b="1" i="1" dirty="0" smtClean="0">
                <a:latin typeface="Cambria" panose="02040503050406030204" pitchFamily="18" charset="0"/>
                <a:ea typeface="Cambria" panose="02040503050406030204" pitchFamily="18" charset="0"/>
              </a:rPr>
              <a:t>“punch line”</a:t>
            </a:r>
            <a:r>
              <a:rPr lang="en-US" sz="2400" b="1" dirty="0" smtClean="0">
                <a:latin typeface="Cambria" panose="02040503050406030204" pitchFamily="18" charset="0"/>
                <a:ea typeface="Cambria" panose="02040503050406030204" pitchFamily="18" charset="0"/>
              </a:rPr>
              <a:t> of the Greek hedonistic philosophy, similar to the proverb,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let us eat and drink, for tomorrow we may die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Isa. 22:13</a:t>
            </a:r>
            <a:r>
              <a:rPr lang="en-US" sz="2400" b="1" dirty="0" smtClean="0">
                <a:latin typeface="Cambria" panose="02040503050406030204" pitchFamily="18" charset="0"/>
                <a:ea typeface="Cambria" panose="02040503050406030204" pitchFamily="18" charset="0"/>
              </a:rPr>
              <a:t>).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any case, the Corinthian Christians reasoned: </a:t>
            </a:r>
            <a:r>
              <a:rPr lang="en-US" sz="2400" b="1" i="1" dirty="0" smtClean="0">
                <a:latin typeface="Cambria" panose="02040503050406030204" pitchFamily="18" charset="0"/>
                <a:ea typeface="Cambria" panose="02040503050406030204" pitchFamily="18" charset="0"/>
              </a:rPr>
              <a:t>“When your body is hungry, feed it.  When it thirsts, quench it.  When it lusts, indulge it.  When it craves, satiate it.”  </a:t>
            </a:r>
            <a:r>
              <a:rPr lang="en-US" sz="2400" b="1" dirty="0" smtClean="0">
                <a:latin typeface="Cambria" panose="02040503050406030204" pitchFamily="18" charset="0"/>
                <a:ea typeface="Cambria" panose="02040503050406030204" pitchFamily="18" charset="0"/>
              </a:rPr>
              <a:t>Before long the situation was out of control. </a:t>
            </a:r>
            <a:endParaRPr lang="en-US" sz="2400" b="1" i="1" dirty="0" smtClean="0">
              <a:latin typeface="Cambria" panose="02040503050406030204" pitchFamily="18" charset="0"/>
              <a:ea typeface="Cambria" panose="02040503050406030204" pitchFamily="18" charset="0"/>
            </a:endParaRPr>
          </a:p>
          <a:p>
            <a:pPr indent="457200">
              <a:tabLst>
                <a:tab pos="341313" algn="l"/>
                <a:tab pos="457200" algn="l"/>
              </a:tabLst>
            </a:pPr>
            <a:endParaRPr lang="en-US" sz="1000" b="1" i="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The mortal condition of the physical body does not lead to the conclusion that we can simply treat it however we want, as if it is disposable rubbish.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Paul corrects this false dualism of the hedonistically influenced Corinthians by emphasizing that not only our  souls, but our bodies are to be submitted to the service of the Lord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6:13</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55048196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6:13-14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152398" y="1028513"/>
            <a:ext cx="8915402" cy="5509200"/>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He then reminds us that God raised Christ from the dead.    The very body that had been crucified and buried was raised not disposed of, or annihilated, but glorified, transformed, and made immortal by the power of God. </a:t>
            </a:r>
            <a:endParaRPr lang="en-US" sz="2400" b="1" i="1" dirty="0" smtClean="0">
              <a:latin typeface="Cambria" panose="02040503050406030204" pitchFamily="18" charset="0"/>
              <a:ea typeface="Cambria" panose="02040503050406030204" pitchFamily="18" charset="0"/>
            </a:endParaRPr>
          </a:p>
          <a:p>
            <a:pPr indent="457200">
              <a:tabLst>
                <a:tab pos="341313" algn="l"/>
                <a:tab pos="457200" algn="l"/>
              </a:tabLst>
            </a:pPr>
            <a:endParaRPr lang="en-US" sz="1000" b="1" i="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So, in that same way, believers’ bodies will also be raised to live in an immortal, glorious, spiritual condition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6:14</a:t>
            </a:r>
            <a:r>
              <a:rPr lang="en-US" sz="2400" b="1" dirty="0" smtClean="0">
                <a:latin typeface="Cambria" panose="02040503050406030204" pitchFamily="18" charset="0"/>
                <a:ea typeface="Cambria" panose="02040503050406030204" pitchFamily="18" charset="0"/>
              </a:rPr>
              <a:t>).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Our bodies will be qualitatively transformed, but they will    be the very bodies that have existed on this earth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15:53</a:t>
            </a:r>
            <a:r>
              <a:rPr lang="en-US" sz="2400" b="1" dirty="0" smtClean="0">
                <a:latin typeface="Cambria" panose="02040503050406030204" pitchFamily="18" charset="0"/>
                <a:ea typeface="Cambria" panose="02040503050406030204" pitchFamily="18" charset="0"/>
              </a:rPr>
              <a:t>).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Because these same bodies are to be resurrected and glorified to reign as kings and rule as judges over heaven and earth, they should never be used for sexually immorality.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Christ has purchased not only our souls but also our bodies from the slave market of sin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6:20; Titus 2:14; 1Pet 1:18-19</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43980463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6:13-14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152398" y="1142999"/>
            <a:ext cx="8915402" cy="3200876"/>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Therefore, we should serve God through our bodies, worshiping Him by abstaining from any form of sexual immorality. </a:t>
            </a:r>
            <a:endParaRPr lang="en-US" sz="2400" b="1" i="1" dirty="0" smtClean="0">
              <a:latin typeface="Cambria" panose="02040503050406030204" pitchFamily="18" charset="0"/>
              <a:ea typeface="Cambria" panose="02040503050406030204" pitchFamily="18" charset="0"/>
            </a:endParaRPr>
          </a:p>
          <a:p>
            <a:pPr indent="457200">
              <a:tabLst>
                <a:tab pos="341313" algn="l"/>
                <a:tab pos="457200" algn="l"/>
              </a:tabLst>
            </a:pPr>
            <a:endParaRPr lang="en-US" sz="1000" b="1" i="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Simply put, our physical bodies are to be fully incorporated in the process of sanctification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being made progressively holy in practice,</a:t>
            </a:r>
            <a:r>
              <a:rPr lang="en-US" sz="2400" b="1" dirty="0" smtClean="0">
                <a:latin typeface="Cambria" panose="02040503050406030204" pitchFamily="18" charset="0"/>
                <a:ea typeface="Cambria" panose="02040503050406030204" pitchFamily="18" charset="0"/>
              </a:rPr>
              <a:t>) just as our bodies are destined to be fully involved in future glorification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ultimate perfection in holiness through resurrection</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48830191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515470" y="1143000"/>
            <a:ext cx="8390965" cy="4893647"/>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As </a:t>
            </a:r>
            <a:r>
              <a:rPr lang="en-US" sz="2400" b="1" dirty="0">
                <a:latin typeface="Cambria" panose="02040503050406030204" pitchFamily="18" charset="0"/>
                <a:ea typeface="Cambria" panose="02040503050406030204" pitchFamily="18" charset="0"/>
              </a:rPr>
              <a:t>we continue our </a:t>
            </a:r>
            <a:r>
              <a:rPr lang="en-US" sz="2400" b="1" dirty="0" smtClean="0">
                <a:latin typeface="Cambria" panose="02040503050406030204" pitchFamily="18" charset="0"/>
                <a:ea typeface="Cambria" panose="02040503050406030204" pitchFamily="18" charset="0"/>
              </a:rPr>
              <a:t>study in 1st Corinthians, </a:t>
            </a:r>
            <a:r>
              <a:rPr lang="en-US" sz="2400" b="1" dirty="0">
                <a:latin typeface="Cambria" panose="02040503050406030204" pitchFamily="18" charset="0"/>
                <a:ea typeface="Cambria" panose="02040503050406030204" pitchFamily="18" charset="0"/>
              </a:rPr>
              <a:t>we are </a:t>
            </a:r>
            <a:r>
              <a:rPr lang="en-US" sz="2400" b="1" dirty="0" smtClean="0">
                <a:latin typeface="Cambria" panose="02040503050406030204" pitchFamily="18" charset="0"/>
                <a:ea typeface="Cambria" panose="02040503050406030204" pitchFamily="18" charset="0"/>
              </a:rPr>
              <a:t>reminded </a:t>
            </a:r>
            <a:r>
              <a:rPr lang="en-US" sz="2400" b="1" dirty="0">
                <a:latin typeface="Cambria" panose="02040503050406030204" pitchFamily="18" charset="0"/>
                <a:ea typeface="Cambria" panose="02040503050406030204" pitchFamily="18" charset="0"/>
              </a:rPr>
              <a:t>that the </a:t>
            </a:r>
            <a:r>
              <a:rPr lang="en-US" sz="2400" b="1" dirty="0" smtClean="0">
                <a:latin typeface="Cambria" panose="02040503050406030204" pitchFamily="18" charset="0"/>
                <a:ea typeface="Cambria" panose="02040503050406030204" pitchFamily="18" charset="0"/>
              </a:rPr>
              <a:t>themes of this </a:t>
            </a:r>
            <a:r>
              <a:rPr lang="en-US" sz="2400" b="1" dirty="0">
                <a:latin typeface="Cambria" panose="02040503050406030204" pitchFamily="18" charset="0"/>
                <a:ea typeface="Cambria" panose="02040503050406030204" pitchFamily="18" charset="0"/>
              </a:rPr>
              <a:t>letter </a:t>
            </a:r>
            <a:r>
              <a:rPr lang="en-US" sz="2400" b="1" dirty="0" smtClean="0">
                <a:latin typeface="Cambria" panose="02040503050406030204" pitchFamily="18" charset="0"/>
                <a:ea typeface="Cambria" panose="02040503050406030204" pitchFamily="18" charset="0"/>
              </a:rPr>
              <a:t>revolves around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local church and how it influences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major problem </a:t>
            </a:r>
            <a:r>
              <a:rPr lang="en-US" sz="2400" b="1" dirty="0">
                <a:latin typeface="Cambria" panose="02040503050406030204" pitchFamily="18" charset="0"/>
                <a:ea typeface="Cambria" panose="02040503050406030204" pitchFamily="18" charset="0"/>
              </a:rPr>
              <a:t>in the </a:t>
            </a:r>
            <a:r>
              <a:rPr lang="en-US" sz="2400" b="1" dirty="0" smtClean="0">
                <a:latin typeface="Cambria" panose="02040503050406030204" pitchFamily="18" charset="0"/>
                <a:ea typeface="Cambria" panose="02040503050406030204" pitchFamily="18" charset="0"/>
              </a:rPr>
              <a:t>church at Corinth was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worldliness</a:t>
            </a:r>
            <a:r>
              <a:rPr lang="en-US" sz="2400" b="1" dirty="0" smtClean="0">
                <a:latin typeface="Cambria" panose="02040503050406030204" pitchFamily="18" charset="0"/>
                <a:ea typeface="Cambria" panose="02040503050406030204" pitchFamily="18" charset="0"/>
              </a:rPr>
              <a:t>. Paul’s </a:t>
            </a:r>
            <a:r>
              <a:rPr lang="en-US" sz="2400" b="1" dirty="0">
                <a:latin typeface="Cambria" panose="02040503050406030204" pitchFamily="18" charset="0"/>
                <a:ea typeface="Cambria" panose="02040503050406030204" pitchFamily="18" charset="0"/>
              </a:rPr>
              <a:t>main objective </a:t>
            </a:r>
            <a:r>
              <a:rPr lang="en-US" sz="2400" b="1" dirty="0" smtClean="0">
                <a:latin typeface="Cambria" panose="02040503050406030204" pitchFamily="18" charset="0"/>
                <a:ea typeface="Cambria" panose="02040503050406030204" pitchFamily="18" charset="0"/>
              </a:rPr>
              <a:t>in this letter is </a:t>
            </a:r>
            <a:r>
              <a:rPr lang="en-US" sz="2400" b="1" dirty="0">
                <a:latin typeface="Cambria" panose="02040503050406030204" pitchFamily="18" charset="0"/>
                <a:ea typeface="Cambria" panose="02040503050406030204" pitchFamily="18" charset="0"/>
              </a:rPr>
              <a:t>to make </a:t>
            </a:r>
            <a:r>
              <a:rPr lang="en-US" sz="2400" b="1" i="1" dirty="0" smtClean="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Positional</a:t>
            </a:r>
            <a:r>
              <a:rPr lang="en-US" sz="2400" b="1" i="1" dirty="0" smtClean="0">
                <a:latin typeface="Cambria" panose="02040503050406030204" pitchFamily="18" charset="0"/>
                <a:ea typeface="Cambria" panose="02040503050406030204" pitchFamily="18" charset="0"/>
              </a:rPr>
              <a:t>” sanctification</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a:t>
            </a:r>
            <a:r>
              <a:rPr lang="en-US" sz="2400" b="1" dirty="0">
                <a:latin typeface="Cambria" panose="02040503050406030204" pitchFamily="18" charset="0"/>
                <a:ea typeface="Cambria" panose="02040503050406030204" pitchFamily="18" charset="0"/>
              </a:rPr>
              <a:t>” Therefore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corrective </a:t>
            </a:r>
            <a:r>
              <a:rPr lang="en-US" sz="2400" b="1" dirty="0" smtClean="0">
                <a:latin typeface="Cambria" panose="02040503050406030204" pitchFamily="18" charset="0"/>
                <a:ea typeface="Cambria" panose="02040503050406030204" pitchFamily="18" charset="0"/>
              </a:rPr>
              <a:t>here is </a:t>
            </a:r>
            <a:r>
              <a:rPr lang="en-US" sz="2400" b="1" i="1" u="sng" dirty="0">
                <a:latin typeface="Cambria" panose="02040503050406030204" pitchFamily="18" charset="0"/>
                <a:ea typeface="Cambria" panose="02040503050406030204" pitchFamily="18" charset="0"/>
              </a:rPr>
              <a:t>behavior</a:t>
            </a:r>
            <a:r>
              <a:rPr lang="en-US" sz="2400" b="1" i="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rather than </a:t>
            </a:r>
            <a:r>
              <a:rPr lang="en-US" sz="2400" b="1" i="1" u="sng" dirty="0" smtClean="0">
                <a:latin typeface="Cambria" panose="02040503050406030204" pitchFamily="18" charset="0"/>
                <a:ea typeface="Cambria" panose="02040503050406030204" pitchFamily="18" charset="0"/>
              </a:rPr>
              <a:t>doctrine.</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this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dirty="0">
                <a:latin typeface="Cambria" panose="02040503050406030204" pitchFamily="18" charset="0"/>
                <a:ea typeface="Cambria" panose="02040503050406030204" pitchFamily="18" charset="0"/>
              </a:rPr>
              <a:t> section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4:1-6:20</a:t>
            </a:r>
            <a:r>
              <a:rPr lang="en-US" sz="2400" b="1" dirty="0">
                <a:latin typeface="Cambria" panose="02040503050406030204" pitchFamily="18" charset="0"/>
                <a:ea typeface="Cambria" panose="02040503050406030204" pitchFamily="18" charset="0"/>
              </a:rPr>
              <a:t>). Paul outlines the principles and process of church discipline needed to purge and purify the church of its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Immaturity and Immorality</a:t>
            </a:r>
            <a:r>
              <a:rPr lang="en-US" sz="2400" b="1"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04080183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8150" y="1057275"/>
            <a:ext cx="8404412" cy="566308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500" b="1" i="1" baseline="30000" dirty="0">
                <a:effectLst>
                  <a:outerShdw blurRad="38100" dist="38100" dir="2700000" algn="tl">
                    <a:srgbClr val="000000">
                      <a:alpha val="43137"/>
                    </a:srgbClr>
                  </a:outerShdw>
                </a:effectLst>
                <a:latin typeface="Georgia" panose="02040502050405020303" pitchFamily="18" charset="0"/>
              </a:rPr>
              <a:t>15 </a:t>
            </a:r>
            <a:r>
              <a:rPr lang="en-US" sz="2500" i="1" dirty="0">
                <a:latin typeface="Georgia" panose="02040502050405020303" pitchFamily="18" charset="0"/>
              </a:rPr>
              <a:t>Do you not know that your bodies are members of Christ?  Shall I then take the members of Christ and make them members of a </a:t>
            </a:r>
            <a:r>
              <a:rPr lang="en-US" sz="2500" i="1" dirty="0" smtClean="0">
                <a:latin typeface="Georgia" panose="02040502050405020303" pitchFamily="18" charset="0"/>
              </a:rPr>
              <a:t>harlot?  Certainly </a:t>
            </a:r>
            <a:r>
              <a:rPr lang="en-US" sz="2500" i="1" dirty="0">
                <a:latin typeface="Georgia" panose="02040502050405020303" pitchFamily="18" charset="0"/>
              </a:rPr>
              <a:t>not!  </a:t>
            </a:r>
            <a:r>
              <a:rPr lang="en-US" sz="2500" b="1" i="1" baseline="30000" dirty="0">
                <a:effectLst>
                  <a:outerShdw blurRad="38100" dist="38100" dir="2700000" algn="tl">
                    <a:srgbClr val="000000">
                      <a:alpha val="43137"/>
                    </a:srgbClr>
                  </a:outerShdw>
                </a:effectLst>
                <a:latin typeface="Georgia" panose="02040502050405020303" pitchFamily="18" charset="0"/>
              </a:rPr>
              <a:t>16</a:t>
            </a:r>
            <a:r>
              <a:rPr lang="en-US" sz="2500" b="1" i="1" baseline="30000" dirty="0">
                <a:latin typeface="Georgia" panose="02040502050405020303" pitchFamily="18" charset="0"/>
              </a:rPr>
              <a:t> </a:t>
            </a:r>
            <a:r>
              <a:rPr lang="en-US" sz="2500" i="1" dirty="0">
                <a:latin typeface="Georgia" panose="02040502050405020303" pitchFamily="18" charset="0"/>
              </a:rPr>
              <a:t>Or do you not know that he who is joined to a harlot is one body with her?  For “the two,” He says, “shall become one flesh.” </a:t>
            </a:r>
            <a:r>
              <a:rPr lang="en-US" sz="2500" b="1" i="1" baseline="30000" dirty="0">
                <a:effectLst>
                  <a:outerShdw blurRad="38100" dist="38100" dir="2700000" algn="tl">
                    <a:srgbClr val="000000">
                      <a:alpha val="43137"/>
                    </a:srgbClr>
                  </a:outerShdw>
                </a:effectLst>
                <a:latin typeface="Georgia" panose="02040502050405020303" pitchFamily="18" charset="0"/>
              </a:rPr>
              <a:t>17</a:t>
            </a:r>
            <a:r>
              <a:rPr lang="en-US" sz="2500" b="1" i="1" baseline="30000" dirty="0">
                <a:latin typeface="Georgia" panose="02040502050405020303" pitchFamily="18" charset="0"/>
              </a:rPr>
              <a:t> </a:t>
            </a:r>
            <a:r>
              <a:rPr lang="en-US" sz="2500" i="1" dirty="0">
                <a:latin typeface="Georgia" panose="02040502050405020303" pitchFamily="18" charset="0"/>
              </a:rPr>
              <a:t>But he who is joined to the Lord is one </a:t>
            </a:r>
            <a:r>
              <a:rPr lang="en-US" sz="2500" i="1" dirty="0" smtClean="0">
                <a:latin typeface="Georgia" panose="02040502050405020303" pitchFamily="18" charset="0"/>
              </a:rPr>
              <a:t>spirit with </a:t>
            </a:r>
            <a:r>
              <a:rPr lang="en-US" sz="2500" i="1" dirty="0">
                <a:latin typeface="Georgia" panose="02040502050405020303" pitchFamily="18" charset="0"/>
              </a:rPr>
              <a:t>Him.  </a:t>
            </a:r>
            <a:r>
              <a:rPr lang="en-US" sz="2500" b="1" i="1" baseline="30000" dirty="0">
                <a:effectLst>
                  <a:outerShdw blurRad="38100" dist="38100" dir="2700000" algn="tl">
                    <a:srgbClr val="000000">
                      <a:alpha val="43137"/>
                    </a:srgbClr>
                  </a:outerShdw>
                </a:effectLst>
                <a:latin typeface="Georgia" panose="02040502050405020303" pitchFamily="18" charset="0"/>
              </a:rPr>
              <a:t>18 </a:t>
            </a:r>
            <a:r>
              <a:rPr lang="en-US" sz="2500" i="1" dirty="0">
                <a:latin typeface="Georgia" panose="02040502050405020303" pitchFamily="18" charset="0"/>
              </a:rPr>
              <a:t>Flee sexual immorality.  Every sin that a man does is outside the body, but he </a:t>
            </a:r>
            <a:r>
              <a:rPr lang="en-US" sz="2500" i="1" dirty="0" smtClean="0">
                <a:latin typeface="Georgia" panose="02040502050405020303" pitchFamily="18" charset="0"/>
              </a:rPr>
              <a:t>who commits </a:t>
            </a:r>
            <a:r>
              <a:rPr lang="en-US" sz="2500" i="1" dirty="0">
                <a:latin typeface="Georgia" panose="02040502050405020303" pitchFamily="18" charset="0"/>
              </a:rPr>
              <a:t>sexual immorality sins against his own body</a:t>
            </a:r>
            <a:r>
              <a:rPr lang="en-US" sz="2500" i="1" dirty="0" smtClean="0">
                <a:latin typeface="Georgia" panose="02040502050405020303" pitchFamily="18" charset="0"/>
              </a:rPr>
              <a:t>. </a:t>
            </a:r>
            <a:r>
              <a:rPr lang="en-US" sz="2500" i="1" dirty="0">
                <a:latin typeface="Georgia" panose="02040502050405020303" pitchFamily="18" charset="0"/>
              </a:rPr>
              <a:t> </a:t>
            </a:r>
            <a:r>
              <a:rPr lang="en-US" sz="2500" b="1" i="1" baseline="30000" dirty="0">
                <a:effectLst>
                  <a:outerShdw blurRad="38100" dist="38100" dir="2700000" algn="tl">
                    <a:srgbClr val="000000">
                      <a:alpha val="43137"/>
                    </a:srgbClr>
                  </a:outerShdw>
                </a:effectLst>
                <a:latin typeface="Georgia" panose="02040502050405020303" pitchFamily="18" charset="0"/>
              </a:rPr>
              <a:t>19</a:t>
            </a:r>
            <a:r>
              <a:rPr lang="en-US" sz="2500" b="1" i="1" baseline="30000" dirty="0">
                <a:latin typeface="Georgia" panose="02040502050405020303" pitchFamily="18" charset="0"/>
              </a:rPr>
              <a:t> </a:t>
            </a:r>
            <a:r>
              <a:rPr lang="en-US" sz="2500" i="1" dirty="0">
                <a:latin typeface="Georgia" panose="02040502050405020303" pitchFamily="18" charset="0"/>
              </a:rPr>
              <a:t>Or do you not know that your body is the temple of the Holy Spirit who is in you, whom you have from God, and you are not your own?  </a:t>
            </a:r>
            <a:r>
              <a:rPr lang="en-US" sz="2500" b="1" i="1" baseline="30000" dirty="0">
                <a:effectLst>
                  <a:outerShdw blurRad="38100" dist="38100" dir="2700000" algn="tl">
                    <a:srgbClr val="000000">
                      <a:alpha val="43137"/>
                    </a:srgbClr>
                  </a:outerShdw>
                </a:effectLst>
                <a:latin typeface="Georgia" panose="02040502050405020303" pitchFamily="18" charset="0"/>
              </a:rPr>
              <a:t>20</a:t>
            </a:r>
            <a:r>
              <a:rPr lang="en-US" sz="2500" b="1" i="1" baseline="30000" dirty="0">
                <a:latin typeface="Georgia" panose="02040502050405020303" pitchFamily="18" charset="0"/>
              </a:rPr>
              <a:t> </a:t>
            </a:r>
            <a:r>
              <a:rPr lang="en-US" sz="2500" i="1" dirty="0">
                <a:latin typeface="Georgia" panose="02040502050405020303" pitchFamily="18" charset="0"/>
              </a:rPr>
              <a:t>For you were bought at a price; therefore glorify God in your body and in your spirit, which are God’s.</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6:15-20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25212917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6:15-20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154953"/>
            <a:ext cx="8458200" cy="4555093"/>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Paul continues to argue against the Corinthians imbalanced views of the body and sexual immorality. </a:t>
            </a:r>
            <a:endParaRPr lang="en-US" sz="2400" b="1" i="1" dirty="0" smtClean="0">
              <a:latin typeface="Cambria" panose="02040503050406030204" pitchFamily="18" charset="0"/>
              <a:ea typeface="Cambria" panose="02040503050406030204" pitchFamily="18" charset="0"/>
            </a:endParaRPr>
          </a:p>
          <a:p>
            <a:pPr indent="457200">
              <a:tabLst>
                <a:tab pos="341313" algn="l"/>
                <a:tab pos="457200" algn="l"/>
              </a:tabLst>
            </a:pPr>
            <a:endParaRPr lang="en-US" sz="1000" b="1" i="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a:latin typeface="Cambria" panose="02040503050406030204" pitchFamily="18" charset="0"/>
                <a:ea typeface="Cambria" panose="02040503050406030204" pitchFamily="18" charset="0"/>
              </a:rPr>
              <a:t>In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6:15-20</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he presents </a:t>
            </a:r>
            <a:r>
              <a:rPr lang="en-US" sz="2400" b="1" i="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facts</a:t>
            </a:r>
            <a:r>
              <a:rPr lang="en-US" sz="2400" b="1" dirty="0" smtClean="0">
                <a:latin typeface="Cambria" panose="02040503050406030204" pitchFamily="18" charset="0"/>
                <a:ea typeface="Cambria" panose="02040503050406030204" pitchFamily="18" charset="0"/>
              </a:rPr>
              <a:t> about our bodies that further confirm their worth and our responsibility to use them in the service of God:</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marL="971550" indent="-571500">
              <a:buFont typeface="+mj-lt"/>
              <a:buAutoNum type="arabicPeriod"/>
              <a:tabLst>
                <a:tab pos="341313" algn="l"/>
                <a:tab pos="62865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Our body is a physical extension of Christ in the world </a:t>
            </a:r>
            <a:r>
              <a:rPr lang="en-US" sz="2400" b="1" i="1" dirty="0" smtClean="0">
                <a:latin typeface="Cambria" panose="02040503050406030204" pitchFamily="18" charset="0"/>
                <a:ea typeface="Cambria" panose="02040503050406030204" pitchFamily="18" charset="0"/>
              </a:rPr>
              <a:t>(6:15).</a:t>
            </a:r>
          </a:p>
          <a:p>
            <a:pPr marL="971550" indent="-571500">
              <a:buFont typeface="+mj-lt"/>
              <a:buAutoNum type="arabicPeriod"/>
              <a:tabLst>
                <a:tab pos="341313" algn="l"/>
                <a:tab pos="628650" algn="l"/>
              </a:tabLst>
            </a:pPr>
            <a:endParaRPr lang="en-US" sz="1000" b="1" i="1" dirty="0">
              <a:latin typeface="Cambria" panose="02040503050406030204" pitchFamily="18" charset="0"/>
              <a:ea typeface="Cambria" panose="02040503050406030204" pitchFamily="18" charset="0"/>
            </a:endParaRPr>
          </a:p>
          <a:p>
            <a:pPr marL="971550" indent="-571500">
              <a:buFont typeface="+mj-lt"/>
              <a:buAutoNum type="arabicPeriod"/>
              <a:tabLst>
                <a:tab pos="341313" algn="l"/>
                <a:tab pos="62865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Our body is to be a living picture of our relationship with Christ </a:t>
            </a:r>
            <a:r>
              <a:rPr lang="en-US" sz="2400" b="1" i="1" dirty="0" smtClean="0">
                <a:latin typeface="Cambria" panose="02040503050406030204" pitchFamily="18" charset="0"/>
                <a:ea typeface="Cambria" panose="02040503050406030204" pitchFamily="18" charset="0"/>
              </a:rPr>
              <a:t>(6:15-18).</a:t>
            </a:r>
          </a:p>
          <a:p>
            <a:pPr marL="971550" indent="-571500">
              <a:buFont typeface="+mj-lt"/>
              <a:buAutoNum type="arabicPeriod"/>
              <a:tabLst>
                <a:tab pos="341313" algn="l"/>
                <a:tab pos="628650" algn="l"/>
              </a:tabLst>
            </a:pPr>
            <a:endParaRPr lang="en-US" sz="1000" b="1" i="1" dirty="0">
              <a:latin typeface="Cambria" panose="02040503050406030204" pitchFamily="18" charset="0"/>
              <a:ea typeface="Cambria" panose="02040503050406030204" pitchFamily="18" charset="0"/>
            </a:endParaRPr>
          </a:p>
          <a:p>
            <a:pPr marL="971550" indent="-571500">
              <a:buFont typeface="+mj-lt"/>
              <a:buAutoNum type="arabicPeriod"/>
              <a:tabLst>
                <a:tab pos="341313" algn="l"/>
                <a:tab pos="62865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Our body is a living temple of the Holy Spirit </a:t>
            </a:r>
            <a:r>
              <a:rPr lang="en-US" sz="2400" b="1" i="1" dirty="0" smtClean="0">
                <a:latin typeface="Cambria" panose="02040503050406030204" pitchFamily="18" charset="0"/>
                <a:ea typeface="Cambria" panose="02040503050406030204" pitchFamily="18" charset="0"/>
              </a:rPr>
              <a:t>(6:19).</a:t>
            </a:r>
            <a:endParaRPr lang="en-US" sz="2400" b="1" i="1" dirty="0">
              <a:latin typeface="Cambria" panose="02040503050406030204" pitchFamily="18" charset="0"/>
              <a:ea typeface="Cambria" panose="02040503050406030204" pitchFamily="18" charset="0"/>
            </a:endParaRP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85466027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6:15-20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600" y="1018989"/>
            <a:ext cx="8610600" cy="5509200"/>
          </a:xfrm>
          <a:prstGeom prst="rect">
            <a:avLst/>
          </a:prstGeom>
          <a:noFill/>
          <a:effectLst/>
        </p:spPr>
        <p:txBody>
          <a:bodyPr wrap="square" rtlCol="0">
            <a:spAutoFit/>
          </a:bodyPr>
          <a:lstStyle/>
          <a:p>
            <a:pPr indent="457200">
              <a:tabLst>
                <a:tab pos="341313" algn="l"/>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 Our body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a physical extension of Christ in the world (6:15).</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The church is the </a:t>
            </a:r>
            <a:r>
              <a:rPr lang="en-US" sz="2400" b="1" i="1" u="sng" dirty="0" smtClean="0">
                <a:latin typeface="Cambria" panose="02040503050406030204" pitchFamily="18" charset="0"/>
                <a:ea typeface="Cambria" panose="02040503050406030204" pitchFamily="18" charset="0"/>
              </a:rPr>
              <a:t>body</a:t>
            </a:r>
            <a:r>
              <a:rPr lang="en-US" sz="2400" b="1" i="1" dirty="0" smtClean="0">
                <a:latin typeface="Cambria" panose="02040503050406030204" pitchFamily="18" charset="0"/>
                <a:ea typeface="Cambria" panose="02040503050406030204" pitchFamily="18" charset="0"/>
              </a:rPr>
              <a:t> of </a:t>
            </a:r>
            <a:r>
              <a:rPr lang="en-US" sz="2400" b="1" i="1" u="sng" dirty="0" smtClean="0">
                <a:latin typeface="Cambria" panose="02040503050406030204" pitchFamily="18" charset="0"/>
                <a:ea typeface="Cambria" panose="02040503050406030204" pitchFamily="18" charset="0"/>
              </a:rPr>
              <a:t>Christ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4:12</a:t>
            </a:r>
            <a:r>
              <a:rPr lang="en-US" sz="2400" b="1" dirty="0" smtClean="0">
                <a:latin typeface="Cambria" panose="02040503050406030204" pitchFamily="18" charset="0"/>
                <a:ea typeface="Cambria" panose="02040503050406030204" pitchFamily="18" charset="0"/>
              </a:rPr>
              <a:t>), and since each one is a member of that </a:t>
            </a:r>
            <a:r>
              <a:rPr lang="en-US" sz="2400" b="1" i="1" u="sng" dirty="0" smtClean="0">
                <a:latin typeface="Cambria" panose="02040503050406030204" pitchFamily="18" charset="0"/>
                <a:ea typeface="Cambria" panose="02040503050406030204" pitchFamily="18" charset="0"/>
              </a:rPr>
              <a:t>body</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12:5</a:t>
            </a:r>
            <a:r>
              <a:rPr lang="en-US" sz="2400" b="1" dirty="0" smtClean="0">
                <a:latin typeface="Cambria" panose="02040503050406030204" pitchFamily="18" charset="0"/>
                <a:ea typeface="Cambria" panose="02040503050406030204" pitchFamily="18" charset="0"/>
              </a:rPr>
              <a:t>), the </a:t>
            </a:r>
            <a:r>
              <a:rPr lang="en-US" sz="2400" b="1" i="1" u="sng" dirty="0" smtClean="0">
                <a:latin typeface="Cambria" panose="02040503050406030204" pitchFamily="18" charset="0"/>
                <a:ea typeface="Cambria" panose="02040503050406030204" pitchFamily="18" charset="0"/>
              </a:rPr>
              <a:t>body</a:t>
            </a:r>
            <a:r>
              <a:rPr lang="en-US" sz="2400" b="1" i="1" dirty="0" smtClean="0">
                <a:latin typeface="Cambria" panose="02040503050406030204" pitchFamily="18" charset="0"/>
                <a:ea typeface="Cambria" panose="02040503050406030204" pitchFamily="18" charset="0"/>
              </a:rPr>
              <a:t> of </a:t>
            </a:r>
            <a:r>
              <a:rPr lang="en-US" sz="2400" b="1" i="1" u="sng" dirty="0" smtClean="0">
                <a:latin typeface="Cambria" panose="02040503050406030204" pitchFamily="18" charset="0"/>
                <a:ea typeface="Cambria" panose="02040503050406030204" pitchFamily="18" charset="0"/>
              </a:rPr>
              <a:t>Christ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cannot be regarded as only spiritual or invisible.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Rather, it is manifested through a physical presence, just as Christ was both physical and spiritual.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Each member of Christ’s body is to represent the Lord on the earth.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Like ambassadors in a foreign land who act as their nation’s eyes, ears, hands and mouth, we are Christ’s ambassadors in this world, carrying out His interests in His name.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92477083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6:15-20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600" y="1143000"/>
            <a:ext cx="8812306" cy="5816977"/>
          </a:xfrm>
          <a:prstGeom prst="rect">
            <a:avLst/>
          </a:prstGeom>
          <a:noFill/>
          <a:effectLst/>
        </p:spPr>
        <p:txBody>
          <a:bodyPr wrap="square" rtlCol="0">
            <a:spAutoFit/>
          </a:bodyPr>
          <a:lstStyle/>
          <a:p>
            <a:pPr>
              <a:tabLst>
                <a:tab pos="457200" algn="l"/>
              </a:tabLst>
            </a:pPr>
            <a:r>
              <a:rPr lang="en-US" sz="2400" b="1" dirty="0" smtClean="0"/>
              <a:t>	</a:t>
            </a:r>
            <a:r>
              <a:rPr lang="en-US" sz="2400" b="1" dirty="0" smtClean="0">
                <a:latin typeface="Cambria" panose="02040503050406030204" pitchFamily="18" charset="0"/>
                <a:ea typeface="Cambria" panose="02040503050406030204" pitchFamily="18" charset="0"/>
              </a:rPr>
              <a:t>Only </a:t>
            </a:r>
            <a:r>
              <a:rPr lang="en-US" sz="2400" b="1" dirty="0">
                <a:latin typeface="Cambria" panose="02040503050406030204" pitchFamily="18" charset="0"/>
                <a:ea typeface="Cambria" panose="02040503050406030204" pitchFamily="18" charset="0"/>
              </a:rPr>
              <a:t>by consecrating our physical bodies to the service of God can we fulfill our calling to be </a:t>
            </a:r>
            <a:r>
              <a:rPr lang="en-US" sz="2400" b="1" dirty="0" smtClean="0">
                <a:latin typeface="Cambria" panose="02040503050406030204" pitchFamily="18" charset="0"/>
                <a:ea typeface="Cambria" panose="02040503050406030204" pitchFamily="18" charset="0"/>
              </a:rPr>
              <a:t>not only Christ’s heart and mind in the world, but also His hands and feet. </a:t>
            </a:r>
            <a:endParaRPr lang="en-US" sz="2400" dirty="0">
              <a:latin typeface="Cambria" panose="02040503050406030204" pitchFamily="18" charset="0"/>
              <a:ea typeface="Cambria" panose="02040503050406030204" pitchFamily="18" charset="0"/>
            </a:endParaRP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Our</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body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to be a living picture of our relationship with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 (6:15-18).</a:t>
            </a:r>
          </a:p>
          <a:p>
            <a:pPr indent="457200">
              <a:tabLst>
                <a:tab pos="341313" algn="l"/>
                <a:tab pos="45720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Because we are members of Christ’s body – spiritually   and physically – we should be just as appalled at sexual immorality in our personal lives and in the life of the church as we would be at the idea that Christ Himself would chase after prostitutes.</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So disgusting is the idea that Paul utters the strongest condemnation of such a thought saying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May it never be</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 forbid!</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Perish the thought</a:t>
            </a:r>
            <a:r>
              <a:rPr lang="en-US" sz="2400" b="1" i="1" dirty="0" smtClean="0">
                <a:latin typeface="Cambria" panose="02040503050406030204" pitchFamily="18" charset="0"/>
                <a:ea typeface="Cambria" panose="02040503050406030204" pitchFamily="18" charset="0"/>
              </a:rPr>
              <a:t>!”</a:t>
            </a:r>
            <a:endParaRPr lang="en-US" sz="2400" b="1" i="1" dirty="0">
              <a:latin typeface="Cambria" panose="02040503050406030204" pitchFamily="18" charset="0"/>
              <a:ea typeface="Cambria" panose="02040503050406030204" pitchFamily="18" charset="0"/>
            </a:endParaRP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84119454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6:15-20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600" y="1154953"/>
            <a:ext cx="8686800" cy="5139869"/>
          </a:xfrm>
          <a:prstGeom prst="rect">
            <a:avLst/>
          </a:prstGeom>
          <a:noFill/>
          <a:effectLst/>
        </p:spPr>
        <p:txBody>
          <a:bodyPr wrap="square" rtlCol="0">
            <a:spAutoFit/>
          </a:bodyPr>
          <a:lstStyle/>
          <a:p>
            <a:pPr>
              <a:tabLst>
                <a:tab pos="457200" algn="l"/>
              </a:tabLst>
            </a:pPr>
            <a:r>
              <a:rPr lang="en-US" sz="2400" b="1" dirty="0" smtClean="0"/>
              <a:t>	</a:t>
            </a:r>
            <a:r>
              <a:rPr lang="en-US" sz="2400" b="1" dirty="0" smtClean="0">
                <a:latin typeface="Cambria" panose="02040503050406030204" pitchFamily="18" charset="0"/>
                <a:ea typeface="Cambria" panose="02040503050406030204" pitchFamily="18" charset="0"/>
              </a:rPr>
              <a:t>When we engage in sexual sin, we form an immoral union that mars our holy alliance with God through Christ.   </a:t>
            </a:r>
            <a:endParaRPr lang="en-US" sz="2400" dirty="0">
              <a:latin typeface="Cambria" panose="02040503050406030204" pitchFamily="18" charset="0"/>
              <a:ea typeface="Cambria" panose="02040503050406030204" pitchFamily="18" charset="0"/>
            </a:endParaRP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Why?  Because the sexual union is a physical expression of the most intimate union two people can have.  They become </a:t>
            </a:r>
            <a:r>
              <a:rPr lang="en-US" sz="2400" b="1" i="1" dirty="0" smtClean="0">
                <a:latin typeface="Cambria" panose="02040503050406030204" pitchFamily="18" charset="0"/>
                <a:ea typeface="Cambria" panose="02040503050406030204" pitchFamily="18" charset="0"/>
              </a:rPr>
              <a:t>“one flesh”</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6:16</a:t>
            </a:r>
            <a:r>
              <a:rPr lang="en-US" sz="2400" b="1" dirty="0" smtClean="0">
                <a:latin typeface="Cambria" panose="02040503050406030204" pitchFamily="18" charset="0"/>
                <a:ea typeface="Cambria" panose="02040503050406030204" pitchFamily="18" charset="0"/>
              </a:rPr>
              <a:t>).  </a:t>
            </a:r>
          </a:p>
          <a:p>
            <a:pPr indent="457200">
              <a:tabLst>
                <a:tab pos="341313" algn="l"/>
                <a:tab pos="45720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Because some of the Corinthians held the body in such low regard they failed to see the spiritual implications of their physical actions.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Those who joined themselves with the Lord, through the personal self-consecration pictured in the physical rite of baptism, became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one spirit with Him</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6:17</a:t>
            </a:r>
            <a:r>
              <a:rPr lang="en-US" sz="2400" b="1" dirty="0" smtClean="0">
                <a:latin typeface="Cambria" panose="02040503050406030204" pitchFamily="18" charset="0"/>
                <a:ea typeface="Cambria" panose="02040503050406030204" pitchFamily="18" charset="0"/>
              </a:rPr>
              <a:t>). This physical act illustrated a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reality</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30746001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6:15-20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600" y="1143000"/>
            <a:ext cx="8686800" cy="5139869"/>
          </a:xfrm>
          <a:prstGeom prst="rect">
            <a:avLst/>
          </a:prstGeom>
          <a:noFill/>
          <a:effectLst/>
        </p:spPr>
        <p:txBody>
          <a:bodyPr wrap="square" rtlCol="0">
            <a:spAutoFit/>
          </a:bodyPr>
          <a:lstStyle/>
          <a:p>
            <a:pPr>
              <a:tabLst>
                <a:tab pos="457200" algn="l"/>
              </a:tabLst>
            </a:pPr>
            <a:r>
              <a:rPr lang="en-US" sz="2400" b="1" dirty="0" smtClean="0"/>
              <a:t>	</a:t>
            </a:r>
            <a:r>
              <a:rPr lang="en-US" sz="2400" b="1" dirty="0" smtClean="0">
                <a:latin typeface="Cambria" panose="02040503050406030204" pitchFamily="18" charset="0"/>
                <a:ea typeface="Cambria" panose="02040503050406030204" pitchFamily="18" charset="0"/>
              </a:rPr>
              <a:t>The Corinthians had failed to understand the close relationship between the inner, spiritual reality and the outer expression.</a:t>
            </a:r>
            <a:endParaRPr lang="en-US" sz="2400" dirty="0">
              <a:latin typeface="Cambria" panose="02040503050406030204" pitchFamily="18" charset="0"/>
              <a:ea typeface="Cambria" panose="02040503050406030204" pitchFamily="18" charset="0"/>
            </a:endParaRP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They held that whatever was done by or through the body was not </a:t>
            </a:r>
            <a:r>
              <a:rPr lang="en-US" sz="2400" b="1" i="1" u="sng" dirty="0" smtClean="0">
                <a:latin typeface="Cambria" panose="02040503050406030204" pitchFamily="18" charset="0"/>
                <a:ea typeface="Cambria" panose="02040503050406030204" pitchFamily="18" charset="0"/>
              </a:rPr>
              <a:t>immoral</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but </a:t>
            </a:r>
            <a:r>
              <a:rPr lang="en-US" sz="2400" b="1" i="1" u="sng" dirty="0" smtClean="0">
                <a:latin typeface="Cambria" panose="02040503050406030204" pitchFamily="18" charset="0"/>
                <a:ea typeface="Cambria" panose="02040503050406030204" pitchFamily="18" charset="0"/>
              </a:rPr>
              <a:t>amoral</a:t>
            </a:r>
            <a:r>
              <a:rPr lang="en-US" sz="2400" b="1" dirty="0" smtClean="0">
                <a:latin typeface="Cambria" panose="02040503050406030204" pitchFamily="18" charset="0"/>
                <a:ea typeface="Cambria" panose="02040503050406030204" pitchFamily="18" charset="0"/>
              </a:rPr>
              <a:t> – that is morally irrelevant. </a:t>
            </a:r>
          </a:p>
          <a:p>
            <a:pPr indent="457200">
              <a:tabLst>
                <a:tab pos="341313" algn="l"/>
                <a:tab pos="457200" algn="l"/>
              </a:tabLst>
            </a:pP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Paul refutes their claim, saying, </a:t>
            </a:r>
            <a:r>
              <a:rPr lang="en-US" sz="2400" b="1" i="1" dirty="0" smtClean="0">
                <a:latin typeface="Cambria" panose="02040503050406030204" pitchFamily="18" charset="0"/>
                <a:ea typeface="Cambria" panose="02040503050406030204" pitchFamily="18" charset="0"/>
              </a:rPr>
              <a:t>“The immoral man sins against his own body”</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6:18</a:t>
            </a:r>
            <a:r>
              <a:rPr lang="en-US" sz="2400" b="1" dirty="0" smtClean="0">
                <a:latin typeface="Cambria" panose="02040503050406030204" pitchFamily="18" charset="0"/>
                <a:ea typeface="Cambria" panose="02040503050406030204" pitchFamily="18" charset="0"/>
              </a:rPr>
              <a:t>).</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Sexual relations outside of marriage is wrong because they abuses the body with pleasures that don’t last, and are ultimately a source of great regret.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Paul commands the Corinthians </a:t>
            </a:r>
            <a:r>
              <a:rPr lang="en-US" sz="2400" b="1" i="1" dirty="0" smtClean="0">
                <a:latin typeface="Cambria" panose="02040503050406030204" pitchFamily="18" charset="0"/>
                <a:ea typeface="Cambria" panose="02040503050406030204" pitchFamily="18" charset="0"/>
              </a:rPr>
              <a:t>“flee sexual immorality”</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6:18</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209660746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6:15-20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219199"/>
            <a:ext cx="8610600" cy="4247317"/>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 </a:t>
            </a: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Our</a:t>
            </a: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body is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living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temple of the Holy Spirit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6:19).</a:t>
            </a:r>
          </a:p>
          <a:p>
            <a:pPr indent="457200">
              <a:tabLst>
                <a:tab pos="341313" algn="l"/>
                <a:tab pos="45720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3:16</a:t>
            </a:r>
            <a:r>
              <a:rPr lang="en-US" sz="2400" b="1" dirty="0" smtClean="0">
                <a:latin typeface="Cambria" panose="02040503050406030204" pitchFamily="18" charset="0"/>
                <a:ea typeface="Cambria" panose="02040503050406030204" pitchFamily="18" charset="0"/>
              </a:rPr>
              <a:t>, Paul likened the church in Corinth to a temple  of God in which the Holy Spirit dwells.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There the emphasis was on the corporate body of believers as the temple, with the spirit dwelling among      the gathered community in a unique way. </a:t>
            </a:r>
            <a:endParaRPr lang="en-US" sz="2400" dirty="0" smtClean="0">
              <a:latin typeface="Cambria" panose="02040503050406030204" pitchFamily="18" charset="0"/>
              <a:ea typeface="Cambria" panose="02040503050406030204" pitchFamily="18" charset="0"/>
            </a:endParaRP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Here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6:19</a:t>
            </a:r>
            <a:r>
              <a:rPr lang="en-US" sz="2400" b="1" dirty="0" smtClean="0">
                <a:latin typeface="Cambria" panose="02040503050406030204" pitchFamily="18" charset="0"/>
                <a:ea typeface="Cambria" panose="02040503050406030204" pitchFamily="18" charset="0"/>
              </a:rPr>
              <a:t>, Paul draws out another important type of indwelling of the Spirit – his presence in the body of each individual believer.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09660746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6:15-20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219200"/>
            <a:ext cx="8610600" cy="3724096"/>
          </a:xfrm>
          <a:prstGeom prst="rect">
            <a:avLst/>
          </a:prstGeom>
          <a:noFill/>
          <a:effectLst/>
        </p:spPr>
        <p:txBody>
          <a:bodyPr wrap="square" rtlCol="0">
            <a:spAutoFit/>
          </a:bodyPr>
          <a:lstStyle/>
          <a:p>
            <a:pPr>
              <a:tabLst>
                <a:tab pos="457200" algn="l"/>
              </a:tabLst>
            </a:pPr>
            <a:r>
              <a:rPr lang="en-US" sz="2400" b="1" dirty="0" smtClean="0"/>
              <a:t>	</a:t>
            </a:r>
            <a:r>
              <a:rPr lang="en-US" sz="2400" b="1" dirty="0" smtClean="0">
                <a:latin typeface="Cambria" panose="02040503050406030204" pitchFamily="18" charset="0"/>
                <a:ea typeface="Cambria" panose="02040503050406030204" pitchFamily="18" charset="0"/>
              </a:rPr>
              <a:t>The Spirit indwells each of us who has been bought with the priceless blood of Christ, setting us apart from all others for His glory alone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6:20; Rom 8:9, 11</a:t>
            </a:r>
            <a:r>
              <a:rPr lang="en-US" sz="2400" b="1" dirty="0" smtClean="0">
                <a:latin typeface="Cambria" panose="02040503050406030204" pitchFamily="18" charset="0"/>
                <a:ea typeface="Cambria" panose="02040503050406030204" pitchFamily="18" charset="0"/>
              </a:rPr>
              <a:t>).</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God sent His Son to die in order to redeem us from sin. One day, God will raise us from the dead, as He did Christ Jesus, so we can reign with Him forever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6:2-3</a:t>
            </a:r>
            <a:r>
              <a:rPr lang="en-US" sz="2400" b="1" dirty="0" smtClean="0">
                <a:latin typeface="Cambria" panose="02040503050406030204" pitchFamily="18" charset="0"/>
                <a:ea typeface="Cambria" panose="02040503050406030204" pitchFamily="18" charset="0"/>
              </a:rPr>
              <a:t>).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the meantime, the Lord has called us to live according to His standards and by His indwelling power.  He bought us at the highest price imaginable, His own life.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10580657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6:15-20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219200"/>
            <a:ext cx="8534400" cy="4401205"/>
          </a:xfrm>
          <a:prstGeom prst="rect">
            <a:avLst/>
          </a:prstGeom>
          <a:noFill/>
          <a:effectLst/>
        </p:spPr>
        <p:txBody>
          <a:bodyPr wrap="square" rtlCol="0">
            <a:spAutoFit/>
          </a:bodyPr>
          <a:lstStyle/>
          <a:p>
            <a:pPr>
              <a:tabLst>
                <a:tab pos="457200" algn="l"/>
              </a:tabLst>
            </a:pPr>
            <a:r>
              <a:rPr lang="en-US" sz="2400" b="1" dirty="0" smtClean="0"/>
              <a:t>	</a:t>
            </a:r>
            <a:r>
              <a:rPr lang="en-US" sz="2400" b="1" dirty="0" smtClean="0">
                <a:latin typeface="Cambria" panose="02040503050406030204" pitchFamily="18" charset="0"/>
                <a:ea typeface="Cambria" panose="02040503050406030204" pitchFamily="18" charset="0"/>
              </a:rPr>
              <a:t>He gave us the noblest vocation, representatives of the Lord Jesus Christ on earth.  He prepared us for the most glorious end, eternal life in our resurrected, glorified bodies. </a:t>
            </a:r>
          </a:p>
          <a:p>
            <a:pPr indent="457200">
              <a:tabLst>
                <a:tab pos="341313" algn="l"/>
                <a:tab pos="457200" algn="l"/>
              </a:tabLst>
            </a:pP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How can we do less than honor Him through obedience, especially through our bodies?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t>	</a:t>
            </a:r>
            <a:r>
              <a:rPr lang="en-US" sz="2400" b="1" dirty="0" smtClean="0">
                <a:latin typeface="Cambria" panose="02040503050406030204" pitchFamily="18" charset="0"/>
                <a:ea typeface="Cambria" panose="02040503050406030204" pitchFamily="18" charset="0"/>
              </a:rPr>
              <a:t>If </a:t>
            </a:r>
            <a:r>
              <a:rPr lang="en-US" sz="2400" b="1" dirty="0">
                <a:latin typeface="Cambria" panose="02040503050406030204" pitchFamily="18" charset="0"/>
                <a:ea typeface="Cambria" panose="02040503050406030204" pitchFamily="18" charset="0"/>
              </a:rPr>
              <a:t>we truly belong to Christ, how could we not consecrate our bodies to His services</a:t>
            </a:r>
            <a:r>
              <a:rPr lang="en-US" sz="2400" b="1" dirty="0" smtClean="0">
                <a:latin typeface="Cambria" panose="02040503050406030204" pitchFamily="18" charset="0"/>
                <a:ea typeface="Cambria" panose="02040503050406030204" pitchFamily="18" charset="0"/>
              </a:rPr>
              <a:t>?</a:t>
            </a:r>
          </a:p>
          <a:p>
            <a:endParaRPr lang="en-US" sz="1000"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How </a:t>
            </a:r>
            <a:r>
              <a:rPr lang="en-US" sz="2400" b="1" dirty="0">
                <a:latin typeface="Cambria" panose="02040503050406030204" pitchFamily="18" charset="0"/>
                <a:ea typeface="Cambria" panose="02040503050406030204" pitchFamily="18" charset="0"/>
              </a:rPr>
              <a:t>could we not flee from the slavery of immorality in all its forms and run back to the liberating arms of Jesus</a:t>
            </a:r>
            <a:r>
              <a:rPr lang="en-US" sz="2400" b="1" dirty="0" smtClean="0">
                <a:latin typeface="Cambria" panose="02040503050406030204" pitchFamily="18" charset="0"/>
                <a:ea typeface="Cambria" panose="02040503050406030204" pitchFamily="18" charset="0"/>
              </a:rPr>
              <a:t>?</a:t>
            </a: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98295191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646331"/>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Constantia" pitchFamily="18" charset="0"/>
              </a:rPr>
              <a:t>My Goal?  His Glory!</a:t>
            </a:r>
            <a:endParaRPr lang="en-US" sz="36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 xmlns:p14="http://schemas.microsoft.com/office/powerpoint/2010/main"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8" name="TextBox 7"/>
          <p:cNvSpPr txBox="1"/>
          <p:nvPr/>
        </p:nvSpPr>
        <p:spPr>
          <a:xfrm rot="21445311">
            <a:off x="692256" y="2987464"/>
            <a:ext cx="5709887" cy="461665"/>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My Body and Me - 6:12-20</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my goal? His glory!</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4106" y="1295400"/>
            <a:ext cx="8650941" cy="498598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In closing, we are reminded that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our physical bodies are not disposable waste, fertilizer for flowers, or food for worms.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 . . </a:t>
            </a:r>
            <a:r>
              <a:rPr lang="en-US" sz="2400" b="1" i="1" dirty="0" smtClean="0">
                <a:latin typeface="Cambria" panose="02040503050406030204" pitchFamily="18" charset="0"/>
                <a:ea typeface="Cambria" panose="02040503050406030204" pitchFamily="18" charset="0"/>
              </a:rPr>
              <a:t>“This pagan notion of the flesh is an affront to God’s handwork.”</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God created us with both immaterial and material aspects – both originally good – so we could serve as His image-bearers in creation. </a:t>
            </a:r>
          </a:p>
          <a:p>
            <a:pPr indent="457200">
              <a:tabLst>
                <a:tab pos="457200" algn="l"/>
              </a:tabLst>
            </a:pP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As His redeemed people, one day He will transform our mortal bodies into immortal bodies, but until that time our bodies are a physical extension of Christ, a moral illustration of the Lord and a temple for the indwelling Spirit.  </a:t>
            </a:r>
            <a:endParaRPr lang="en-US" sz="12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956253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my goal? His glory!</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4106" y="1219200"/>
            <a:ext cx="8650941" cy="550920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All of this leads to a compelling conclusion, which Paul underscored with a simple imperative:</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latin typeface="Cambria" panose="02040503050406030204" pitchFamily="18" charset="0"/>
                <a:ea typeface="Cambria" panose="02040503050406030204" pitchFamily="18" charset="0"/>
              </a:rPr>
              <a:t> “Therefore glorify God in your body”</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6:20</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God let His Son die to redeem our bodies from a lifestyle of sin and rebellion.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Until God raises us from the dead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redeems our bodies from death and decay, He expects us to live in our mortal bodies according to His principles – reflecting the light of His truth.  Physical mortality should never be an excuse for physical immorality.</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Paul reminds us that we have been bought </a:t>
            </a:r>
            <a:r>
              <a:rPr lang="en-US" sz="2400" b="1" i="1" dirty="0" smtClean="0">
                <a:latin typeface="Cambria" panose="02040503050406030204" pitchFamily="18" charset="0"/>
                <a:ea typeface="Cambria" panose="02040503050406030204" pitchFamily="18" charset="0"/>
              </a:rPr>
              <a:t>“with a price”</a:t>
            </a:r>
            <a:r>
              <a:rPr lang="en-US" sz="2400" b="1" dirty="0" smtClean="0">
                <a:latin typeface="Cambria" panose="02040503050406030204" pitchFamily="18" charset="0"/>
                <a:ea typeface="Cambria" panose="02040503050406030204" pitchFamily="18" charset="0"/>
              </a:rPr>
              <a:t> – the precious blood of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6:20</a:t>
            </a:r>
            <a:r>
              <a:rPr lang="en-US" sz="2400" b="1" dirty="0" smtClean="0">
                <a:latin typeface="Cambria" panose="02040503050406030204" pitchFamily="18" charset="0"/>
                <a:ea typeface="Cambria" panose="02040503050406030204" pitchFamily="18" charset="0"/>
              </a:rPr>
              <a:t>).  So, if we belong to Christ, we should serve Him faithfully and consistently.  </a:t>
            </a:r>
            <a:endParaRPr lang="en-US" sz="12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3359037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my goal? His glory!</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82388" y="1084729"/>
            <a:ext cx="8722659" cy="550920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Not just in our thought life.  Not merely with our feelings. But with our hands, our feet, our eyes, our ears, and our tongues.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What we say, what we do, where we go, what we watch, what we listen to – all these things are to be done to His glory.</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latin typeface="Cambria" panose="02040503050406030204" pitchFamily="18" charset="0"/>
                <a:ea typeface="Cambria" panose="02040503050406030204" pitchFamily="18" charset="0"/>
              </a:rPr>
              <a:t>How do we do this</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we avoid the extreme of asceticism</a:t>
            </a:r>
            <a:r>
              <a:rPr lang="en-US" sz="2400" b="1" dirty="0" smtClean="0">
                <a:latin typeface="Cambria" panose="02040503050406030204" pitchFamily="18" charset="0"/>
                <a:ea typeface="Cambria" panose="02040503050406030204" pitchFamily="18" charset="0"/>
              </a:rPr>
              <a:t>.  That is, we neither neglect our bodies as if they are irrelevant to our spiritual lives, nor do we reject our bodies as if they are distractions to God’s services.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Denying the needs of the body isn’t spiritual.  Because we are embodied creatures designed with God-given needs and desires.   </a:t>
            </a:r>
            <a:endParaRPr lang="en-US" sz="12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4720182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my goal? His glory!</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006" y="1219200"/>
            <a:ext cx="8650941" cy="550920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Mature Christians don’t </a:t>
            </a:r>
            <a:r>
              <a:rPr lang="en-US" sz="2400" b="1" smtClean="0">
                <a:latin typeface="Cambria" panose="02040503050406030204" pitchFamily="18" charset="0"/>
                <a:ea typeface="Cambria" panose="02040503050406030204" pitchFamily="18" charset="0"/>
              </a:rPr>
              <a:t>deny their needs; </a:t>
            </a:r>
            <a:r>
              <a:rPr lang="en-US" sz="2400" b="1" dirty="0" smtClean="0">
                <a:latin typeface="Cambria" panose="02040503050406030204" pitchFamily="18" charset="0"/>
                <a:ea typeface="Cambria" panose="02040503050406030204" pitchFamily="18" charset="0"/>
              </a:rPr>
              <a:t>they submit them to God’s will and use them for His glory.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While we all need food, clothing, shelter, companionship, and intimacy; all of them, should be sought according to God’s commands.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we avoid the extreme of hedonism</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We honor   God with our bodies by keeping passions under control.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We don’t dive into sexual immorality.  We don’t overindulge in food and drink.  We don’t focus on our physical appearance while our character and virtue suffer.</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And we don’t build our physique while neglecting our spiritual health. Because we were bought at a price, our goal for our bodies should be His glory.</a:t>
            </a:r>
            <a:endParaRPr lang="en-US" sz="12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884511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181100" y="5029200"/>
            <a:ext cx="6858000" cy="569387"/>
          </a:xfrm>
          <a:prstGeom prst="rect">
            <a:avLst/>
          </a:prstGeom>
          <a:noFill/>
        </p:spPr>
        <p:txBody>
          <a:bodyPr wrap="square" rtlCol="0">
            <a:spAutoFit/>
          </a:bodyPr>
          <a:lstStyle/>
          <a:p>
            <a:pPr algn="ctr"/>
            <a:r>
              <a:rPr lang="en-US" sz="3100" b="1" i="1" dirty="0" smtClean="0">
                <a:ln w="10160">
                  <a:solidFill>
                    <a:schemeClr val="accent5"/>
                  </a:solidFill>
                  <a:prstDash val="solid"/>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Body and Me!</a:t>
            </a:r>
            <a:endParaRPr lang="en-US" sz="3100" b="1" i="1" dirty="0">
              <a:ln w="10160">
                <a:solidFill>
                  <a:schemeClr val="accent5"/>
                </a:solidFill>
                <a:prstDash val="solid"/>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26 July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32398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NKJV and in one other versions of the Bible, i.e., KJV, NRSV, NIV, CEV, etc … </a:t>
            </a:r>
          </a:p>
          <a:p>
            <a:pPr marL="274320" indent="-274320" algn="ctr"/>
            <a:r>
              <a:rPr lang="en-US" sz="2800" b="1" dirty="0" smtClean="0">
                <a:solidFill>
                  <a:prstClr val="black"/>
                </a:solidFill>
                <a:effectLst>
                  <a:outerShdw blurRad="38100" dist="38100" dir="2700000" algn="tl">
                    <a:srgbClr val="000000">
                      <a:alpha val="43137"/>
                    </a:srgbClr>
                  </a:outerShdw>
                </a:effectLst>
                <a:latin typeface="Cambria" pitchFamily="18" charset="0"/>
              </a:rPr>
              <a:t>Chapter 7:1 – 16 </a:t>
            </a:r>
          </a:p>
          <a:p>
            <a:pPr marL="274320" indent="-274320" algn="ctr"/>
            <a:r>
              <a:rPr lang="en-US" sz="2800" b="1" i="1" dirty="0" smtClean="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8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Advice on Marriage Matters</a:t>
            </a:r>
            <a:r>
              <a:rPr lang="en-US" sz="2800" b="1" i="1" dirty="0" smtClean="0">
                <a:solidFill>
                  <a:prstClr val="black"/>
                </a:solidFill>
                <a:effectLst>
                  <a:outerShdw blurRad="38100" dist="38100" dir="2700000" algn="tl">
                    <a:srgbClr val="000000">
                      <a:alpha val="43137"/>
                    </a:srgbClr>
                  </a:outerShdw>
                </a:effectLst>
                <a:latin typeface="Cambria" pitchFamily="18" charset="0"/>
                <a:ea typeface="Cambria" panose="02040503050406030204" pitchFamily="18" charset="0"/>
              </a:rPr>
              <a:t>” </a:t>
            </a: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100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147917" y="1143000"/>
            <a:ext cx="8816788" cy="5509200"/>
          </a:xfrm>
          <a:prstGeom prst="rect">
            <a:avLst/>
          </a:prstGeom>
          <a:noFill/>
          <a:effectLst/>
        </p:spPr>
        <p:txBody>
          <a:bodyPr wrap="square" rtlCol="0">
            <a:spAutoFit/>
          </a:bodyPr>
          <a:lstStyle/>
          <a:p>
            <a:pPr indent="457200">
              <a:tabLst>
                <a:tab pos="341313" algn="l"/>
                <a:tab pos="457200" algn="l"/>
              </a:tabLs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a:latin typeface="Cambria" panose="02040503050406030204" pitchFamily="18" charset="0"/>
                <a:ea typeface="Cambria" panose="02040503050406030204" pitchFamily="18" charset="0"/>
              </a:rPr>
              <a:t>opens </a:t>
            </a:r>
            <a:r>
              <a:rPr lang="en-US" sz="2400" b="1" dirty="0" smtClean="0">
                <a:latin typeface="Cambria" panose="02040503050406030204" pitchFamily="18" charset="0"/>
                <a:ea typeface="Cambria" panose="02040503050406030204" pitchFamily="18" charset="0"/>
              </a:rPr>
              <a:t>by saying</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  We live in an age infatuated with the human physique.</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Each year people spend billions of dollars on cosmetics, exercise equipment, fitness clubs, fashion, vitamins, diet programs, and plastic surgery.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Sculpted bodies parade before us in every form of media. The perfect body, we are told, is different than ours – whether curvier, sleeker, slimmer, or more toned and muscular.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Along with the body craze has come an obsession with sex that has reached insane proportions.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Television, magazines, movies and the Internet provide a smorgasbord of opportunities to poison the mind with greatly distorted and often perverse pictures of human sexuality.</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87209995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599" y="1143001"/>
            <a:ext cx="8686801" cy="4770537"/>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God-given sexual desires – perfectly healthy and holy in the context of faithful marriage – are exploited into opportunities for immoral images, attitudes, and actions.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These worldly distortions of the human body and human sexuality should concerns us, but not surprise us.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From time immemorial the world has been departing from a balanced, godly view of the physical body.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So it should be no surprise that the next issue of Corinthian immorality that </a:t>
            </a:r>
            <a:r>
              <a:rPr lang="en-US" sz="2400" b="1" dirty="0">
                <a:latin typeface="Cambria" panose="02040503050406030204" pitchFamily="18" charset="0"/>
                <a:ea typeface="Cambria" panose="02040503050406030204" pitchFamily="18" charset="0"/>
              </a:rPr>
              <a:t>P</a:t>
            </a:r>
            <a:r>
              <a:rPr lang="en-US" sz="2400" b="1" dirty="0" smtClean="0">
                <a:latin typeface="Cambria" panose="02040503050406030204" pitchFamily="18" charset="0"/>
                <a:ea typeface="Cambria" panose="02040503050406030204" pitchFamily="18" charset="0"/>
              </a:rPr>
              <a:t>aul seeks to correct involves      a perversion of human bodily existence and sexual practice.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41881718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599" y="1143001"/>
            <a:ext cx="8686801" cy="5201424"/>
          </a:xfrm>
          <a:prstGeom prst="rect">
            <a:avLst/>
          </a:prstGeom>
          <a:noFill/>
          <a:effectLst/>
        </p:spPr>
        <p:txBody>
          <a:bodyPr wrap="square" rtlCol="0">
            <a:spAutoFit/>
          </a:bodyPr>
          <a:lstStyle/>
          <a:p>
            <a:pPr indent="457200">
              <a:tabLst>
                <a:tab pos="341313" algn="l"/>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a:t>
            </a:r>
            <a:r>
              <a:rPr lang="en-US" sz="2400" b="1" dirty="0" smtClean="0">
                <a:latin typeface="Cambria" panose="02040503050406030204" pitchFamily="18" charset="0"/>
                <a:ea typeface="Cambria" panose="02040503050406030204" pitchFamily="18" charset="0"/>
              </a:rPr>
              <a:t>… In </a:t>
            </a:r>
            <a:r>
              <a:rPr lang="en-US" sz="2400" b="1" dirty="0">
                <a:latin typeface="Cambria" panose="02040503050406030204" pitchFamily="18" charset="0"/>
                <a:ea typeface="Cambria" panose="02040503050406030204" pitchFamily="18" charset="0"/>
              </a:rPr>
              <a:t>the first </a:t>
            </a:r>
            <a:r>
              <a:rPr lang="en-US" sz="2400" b="1" dirty="0" smtClean="0">
                <a:latin typeface="Cambria" panose="02040503050406030204" pitchFamily="18" charset="0"/>
                <a:ea typeface="Cambria" panose="02040503050406030204" pitchFamily="18" charset="0"/>
              </a:rPr>
              <a:t>century, the common Greek approach to body and soul was that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body” </a:t>
            </a:r>
            <a:r>
              <a:rPr lang="en-US" sz="2400" b="1" dirty="0">
                <a:latin typeface="Cambria" panose="02040503050406030204" pitchFamily="18" charset="0"/>
                <a:ea typeface="Cambria" panose="02040503050406030204" pitchFamily="18" charset="0"/>
              </a:rPr>
              <a:t>was material, temporary, and merely a </a:t>
            </a:r>
            <a:r>
              <a:rPr lang="en-US" sz="2400" b="1" dirty="0" smtClean="0">
                <a:latin typeface="Cambria" panose="02040503050406030204" pitchFamily="18" charset="0"/>
                <a:ea typeface="Cambria" panose="02040503050406030204" pitchFamily="18" charset="0"/>
              </a:rPr>
              <a:t>distraction </a:t>
            </a:r>
            <a:r>
              <a:rPr lang="en-US" sz="2400" b="1" dirty="0">
                <a:latin typeface="Cambria" panose="02040503050406030204" pitchFamily="18" charset="0"/>
                <a:ea typeface="Cambria" panose="02040503050406030204" pitchFamily="18" charset="0"/>
              </a:rPr>
              <a:t>from our true being – the soul.  </a:t>
            </a:r>
            <a:r>
              <a:rPr lang="en-US" sz="2400" b="1" dirty="0" smtClean="0">
                <a:latin typeface="Cambria" panose="02040503050406030204" pitchFamily="18" charset="0"/>
                <a:ea typeface="Cambria" panose="02040503050406030204" pitchFamily="18" charset="0"/>
              </a:rPr>
              <a:t>The Greeks  </a:t>
            </a:r>
            <a:r>
              <a:rPr lang="en-US" sz="2400" b="1" dirty="0">
                <a:latin typeface="Cambria" panose="02040503050406030204" pitchFamily="18" charset="0"/>
                <a:ea typeface="Cambria" panose="02040503050406030204" pitchFamily="18" charset="0"/>
              </a:rPr>
              <a:t>believed that the body was irrelevant to the soul.  </a:t>
            </a:r>
            <a:endParaRPr lang="en-US" sz="2400" b="1" dirty="0" smtClean="0">
              <a:latin typeface="Cambria" panose="02040503050406030204" pitchFamily="18" charset="0"/>
              <a:ea typeface="Cambria" panose="02040503050406030204" pitchFamily="18" charset="0"/>
            </a:endParaRP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Yet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early Christians taught </a:t>
            </a:r>
            <a:r>
              <a:rPr lang="en-US" sz="2400" b="1" dirty="0">
                <a:latin typeface="Cambria" panose="02040503050406030204" pitchFamily="18" charset="0"/>
                <a:ea typeface="Cambria" panose="02040503050406030204" pitchFamily="18" charset="0"/>
              </a:rPr>
              <a:t>that the physical body </a:t>
            </a:r>
            <a:r>
              <a:rPr lang="en-US" sz="2400" b="1" dirty="0" smtClean="0">
                <a:latin typeface="Cambria" panose="02040503050406030204" pitchFamily="18" charset="0"/>
                <a:ea typeface="Cambria" panose="02040503050406030204" pitchFamily="18" charset="0"/>
              </a:rPr>
              <a:t>was </a:t>
            </a:r>
            <a:r>
              <a:rPr lang="en-US" sz="2400" b="1" dirty="0">
                <a:latin typeface="Cambria" panose="02040503050406030204" pitchFamily="18" charset="0"/>
                <a:ea typeface="Cambria" panose="02040503050406030204" pitchFamily="18" charset="0"/>
              </a:rPr>
              <a:t>part of God’s original good creation (Gen 2:7) and therefore </a:t>
            </a:r>
            <a:r>
              <a:rPr lang="en-US" sz="2400" b="1" dirty="0" smtClean="0">
                <a:latin typeface="Cambria" panose="02040503050406030204" pitchFamily="18" charset="0"/>
                <a:ea typeface="Cambria" panose="02040503050406030204" pitchFamily="18" charset="0"/>
              </a:rPr>
              <a:t>was </a:t>
            </a:r>
            <a:r>
              <a:rPr lang="en-US" sz="2400" b="1" dirty="0">
                <a:latin typeface="Cambria" panose="02040503050406030204" pitchFamily="18" charset="0"/>
                <a:ea typeface="Cambria" panose="02040503050406030204" pitchFamily="18" charset="0"/>
              </a:rPr>
              <a:t>an essential part of humanity. </a:t>
            </a:r>
            <a:endParaRPr lang="en-US" sz="2400" b="1" dirty="0" smtClean="0">
              <a:latin typeface="Cambria" panose="02040503050406030204" pitchFamily="18" charset="0"/>
              <a:ea typeface="Cambria" panose="02040503050406030204" pitchFamily="18" charset="0"/>
            </a:endParaRP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Though </a:t>
            </a:r>
            <a:r>
              <a:rPr lang="en-US" sz="2400" b="1" dirty="0">
                <a:latin typeface="Cambria" panose="02040503050406030204" pitchFamily="18" charset="0"/>
                <a:ea typeface="Cambria" panose="02040503050406030204" pitchFamily="18" charset="0"/>
              </a:rPr>
              <a:t>the physical body is currently subject to sin</a:t>
            </a:r>
            <a:r>
              <a:rPr lang="en-US" sz="2400" b="1" dirty="0" smtClean="0">
                <a:latin typeface="Cambria" panose="02040503050406030204" pitchFamily="18" charset="0"/>
                <a:ea typeface="Cambria" panose="02040503050406030204" pitchFamily="18" charset="0"/>
              </a:rPr>
              <a:t>, corruption</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suffering and </a:t>
            </a:r>
            <a:r>
              <a:rPr lang="en-US" sz="2400" b="1" dirty="0">
                <a:latin typeface="Cambria" panose="02040503050406030204" pitchFamily="18" charset="0"/>
                <a:ea typeface="Cambria" panose="02040503050406030204" pitchFamily="18" charset="0"/>
              </a:rPr>
              <a:t>death. God’s </a:t>
            </a:r>
            <a:r>
              <a:rPr lang="en-US" sz="2400" b="1" dirty="0" smtClean="0">
                <a:latin typeface="Cambria" panose="02040503050406030204" pitchFamily="18" charset="0"/>
                <a:ea typeface="Cambria" panose="02040503050406030204" pitchFamily="18" charset="0"/>
              </a:rPr>
              <a:t>plan </a:t>
            </a:r>
            <a:r>
              <a:rPr lang="en-US" sz="2400" b="1" dirty="0">
                <a:latin typeface="Cambria" panose="02040503050406030204" pitchFamily="18" charset="0"/>
                <a:ea typeface="Cambria" panose="02040503050406030204" pitchFamily="18" charset="0"/>
              </a:rPr>
              <a:t>is not to annihilate the body and release our souls into a bodiless </a:t>
            </a:r>
            <a:r>
              <a:rPr lang="en-US" sz="2400" b="1" dirty="0" smtClean="0">
                <a:latin typeface="Cambria" panose="02040503050406030204" pitchFamily="18" charset="0"/>
                <a:ea typeface="Cambria" panose="02040503050406030204" pitchFamily="18" charset="0"/>
              </a:rPr>
              <a:t>existence </a:t>
            </a:r>
            <a:r>
              <a:rPr lang="en-US" sz="2400" b="1" dirty="0">
                <a:latin typeface="Cambria" panose="02040503050406030204" pitchFamily="18" charset="0"/>
                <a:ea typeface="Cambria" panose="02040503050406030204" pitchFamily="18" charset="0"/>
              </a:rPr>
              <a:t>for eternity.  It is to restore and glorify the </a:t>
            </a:r>
            <a:r>
              <a:rPr lang="en-US" sz="2400" b="1" dirty="0" smtClean="0">
                <a:latin typeface="Cambria" panose="02040503050406030204" pitchFamily="18" charset="0"/>
                <a:ea typeface="Cambria" panose="02040503050406030204" pitchFamily="18" charset="0"/>
              </a:rPr>
              <a:t>physical body through bodily resurrection (15:42-43). </a:t>
            </a:r>
          </a:p>
        </p:txBody>
      </p:sp>
    </p:spTree>
    <p:extLst>
      <p:ext uri="{BB962C8B-B14F-4D97-AF65-F5344CB8AC3E}">
        <p14:creationId xmlns="" xmlns:p14="http://schemas.microsoft.com/office/powerpoint/2010/main" val="382534054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599" y="1143001"/>
            <a:ext cx="8686801" cy="4985980"/>
          </a:xfrm>
          <a:prstGeom prst="rect">
            <a:avLst/>
          </a:prstGeom>
          <a:noFill/>
          <a:effectLst/>
        </p:spPr>
        <p:txBody>
          <a:bodyPr wrap="square" rtlCol="0">
            <a:spAutoFit/>
          </a:bodyPr>
          <a:lstStyle/>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During that period, the </a:t>
            </a:r>
            <a:r>
              <a:rPr lang="en-US" sz="2400" b="1" dirty="0">
                <a:latin typeface="Cambria" panose="02040503050406030204" pitchFamily="18" charset="0"/>
                <a:ea typeface="Cambria" panose="02040503050406030204" pitchFamily="18" charset="0"/>
              </a:rPr>
              <a:t>Corinthians struggled with a view of the human body that differed greatly from ours – the body was like a prison or tomb of the soul, merely a physical shell of the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real person</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a:t>
            </a:r>
            <a:r>
              <a:rPr lang="en-US" sz="2400" b="1" dirty="0">
                <a:latin typeface="Cambria" panose="02040503050406030204" pitchFamily="18" charset="0"/>
                <a:ea typeface="Cambria" panose="02040503050406030204" pitchFamily="18" charset="0"/>
              </a:rPr>
              <a:t>light of this strong dualism that separated body and soul, the body could be understood to have no moral value, and because of its sensual, earthy appetites, it seduced the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good</a:t>
            </a: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soul</a:t>
            </a:r>
            <a:r>
              <a:rPr lang="en-US" sz="2400" b="1" dirty="0">
                <a:latin typeface="Cambria" panose="02040503050406030204" pitchFamily="18" charset="0"/>
                <a:ea typeface="Cambria" panose="02040503050406030204" pitchFamily="18" charset="0"/>
              </a:rPr>
              <a:t>” to sin and dragged it down into the gutter of vice.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Two </a:t>
            </a:r>
            <a:r>
              <a:rPr lang="en-US" sz="2400" b="1" dirty="0">
                <a:latin typeface="Cambria" panose="02040503050406030204" pitchFamily="18" charset="0"/>
                <a:ea typeface="Cambria" panose="02040503050406030204" pitchFamily="18" charset="0"/>
              </a:rPr>
              <a:t>approaches of life emerged from this philosophy.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a:latin typeface="Cambria" panose="02040503050406030204" pitchFamily="18" charset="0"/>
                <a:ea typeface="Cambria" panose="02040503050406030204" pitchFamily="18" charset="0"/>
              </a:rPr>
              <a:t> -- One group became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Ascetic</a:t>
            </a:r>
            <a:r>
              <a:rPr lang="en-US" sz="2400" b="1" dirty="0">
                <a:latin typeface="Cambria" panose="02040503050406030204" pitchFamily="18" charset="0"/>
                <a:ea typeface="Cambria" panose="02040503050406030204" pitchFamily="18" charset="0"/>
              </a:rPr>
              <a:t>; those who, through harsh self-discipline and even self-mutilation, went to ridiculous extremes to curb the body’s desires. </a:t>
            </a:r>
          </a:p>
        </p:txBody>
      </p:sp>
    </p:spTree>
    <p:extLst>
      <p:ext uri="{BB962C8B-B14F-4D97-AF65-F5344CB8AC3E}">
        <p14:creationId xmlns="" xmlns:p14="http://schemas.microsoft.com/office/powerpoint/2010/main" val="367466932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599" y="1143001"/>
            <a:ext cx="8686801" cy="4616648"/>
          </a:xfrm>
          <a:prstGeom prst="rect">
            <a:avLst/>
          </a:prstGeom>
          <a:noFill/>
          <a:effectLst/>
        </p:spPr>
        <p:txBody>
          <a:bodyPr wrap="square" rtlCol="0">
            <a:spAutoFit/>
          </a:bodyPr>
          <a:lstStyle/>
          <a:p>
            <a:pPr>
              <a:tabLst>
                <a:tab pos="457200" algn="l"/>
              </a:tabLst>
            </a:pPr>
            <a:r>
              <a:rPr lang="en-US" sz="2400" dirty="0" smtClean="0"/>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Others became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Hedonists</a:t>
            </a:r>
            <a:r>
              <a:rPr lang="en-US" sz="2400" b="1" dirty="0">
                <a:latin typeface="Cambria" panose="02040503050406030204" pitchFamily="18" charset="0"/>
                <a:ea typeface="Cambria" panose="02040503050406030204" pitchFamily="18" charset="0"/>
              </a:rPr>
              <a:t>.  They believed that, since only the soul would survive death, it didn’t matter what was done through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body.  They gave the body every opportunity to quench its lustful longings. </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dirty="0" smtClean="0"/>
              <a:t>	</a:t>
            </a:r>
            <a:r>
              <a:rPr lang="en-US" sz="2400" b="1" dirty="0">
                <a:latin typeface="Cambria" panose="02040503050406030204" pitchFamily="18" charset="0"/>
                <a:ea typeface="Cambria" panose="02040503050406030204" pitchFamily="18" charset="0"/>
              </a:rPr>
              <a:t>Both approaches were to be found in Corinth (6:12-13; 7:5) and </a:t>
            </a:r>
            <a:r>
              <a:rPr lang="en-US" sz="2400" b="1" dirty="0" smtClean="0">
                <a:latin typeface="Cambria" panose="02040503050406030204" pitchFamily="18" charset="0"/>
                <a:ea typeface="Cambria" panose="02040503050406030204" pitchFamily="18" charset="0"/>
              </a:rPr>
              <a:t>had </a:t>
            </a:r>
            <a:r>
              <a:rPr lang="en-US" sz="2400" b="1" dirty="0">
                <a:latin typeface="Cambria" panose="02040503050406030204" pitchFamily="18" charset="0"/>
                <a:ea typeface="Cambria" panose="02040503050406030204" pitchFamily="18" charset="0"/>
              </a:rPr>
              <a:t>infected many of the </a:t>
            </a:r>
            <a:r>
              <a:rPr lang="en-US" sz="2400" b="1" dirty="0" smtClean="0">
                <a:latin typeface="Cambria" panose="02040503050406030204" pitchFamily="18" charset="0"/>
                <a:ea typeface="Cambria" panose="02040503050406030204" pitchFamily="18" charset="0"/>
              </a:rPr>
              <a:t>Corinthian Christians.  </a:t>
            </a:r>
            <a:endParaRPr lang="en-US" sz="2400" b="1" dirty="0">
              <a:latin typeface="Cambria" panose="02040503050406030204" pitchFamily="18" charset="0"/>
              <a:ea typeface="Cambria" panose="02040503050406030204" pitchFamily="18" charset="0"/>
            </a:endParaRPr>
          </a:p>
          <a:p>
            <a:pPr>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Paul therefore needed to teach them about the place of the human body in God’s design.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So, in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6:12-20</a:t>
            </a:r>
            <a:r>
              <a:rPr lang="en-US" sz="2400" b="1" dirty="0">
                <a:latin typeface="Cambria" panose="02040503050406030204" pitchFamily="18" charset="0"/>
                <a:ea typeface="Cambria" panose="02040503050406030204" pitchFamily="18" charset="0"/>
              </a:rPr>
              <a:t>, Paul challenges </a:t>
            </a:r>
            <a:r>
              <a:rPr lang="en-US" sz="2400" b="1" dirty="0" smtClean="0">
                <a:latin typeface="Cambria" panose="02040503050406030204" pitchFamily="18" charset="0"/>
                <a:ea typeface="Cambria" panose="02040503050406030204" pitchFamily="18" charset="0"/>
              </a:rPr>
              <a:t>their misconceptions </a:t>
            </a:r>
            <a:r>
              <a:rPr lang="en-US" sz="2400" b="1" dirty="0">
                <a:latin typeface="Cambria" panose="02040503050406030204" pitchFamily="18" charset="0"/>
                <a:ea typeface="Cambria" panose="02040503050406030204" pitchFamily="18" charset="0"/>
              </a:rPr>
              <a:t>and misdeeds, </a:t>
            </a:r>
            <a:r>
              <a:rPr lang="en-US" sz="2400" b="1" dirty="0" smtClean="0">
                <a:latin typeface="Cambria" panose="02040503050406030204" pitchFamily="18" charset="0"/>
                <a:ea typeface="Cambria" panose="02040503050406030204" pitchFamily="18" charset="0"/>
              </a:rPr>
              <a:t>calls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Corinthian believers </a:t>
            </a:r>
            <a:r>
              <a:rPr lang="en-US" sz="2400" b="1" dirty="0">
                <a:latin typeface="Cambria" panose="02040503050406030204" pitchFamily="18" charset="0"/>
                <a:ea typeface="Cambria" panose="02040503050406030204" pitchFamily="18" charset="0"/>
              </a:rPr>
              <a:t>to a life of physical purity that conforms to their spiritual holiness. </a:t>
            </a:r>
          </a:p>
        </p:txBody>
      </p:sp>
    </p:spTree>
    <p:extLst>
      <p:ext uri="{BB962C8B-B14F-4D97-AF65-F5344CB8AC3E}">
        <p14:creationId xmlns="" xmlns:p14="http://schemas.microsoft.com/office/powerpoint/2010/main" val="239320643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19200"/>
            <a:ext cx="8220635" cy="1569660"/>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effectLst>
                  <a:outerShdw blurRad="38100" dist="38100" dir="2700000" algn="tl">
                    <a:srgbClr val="000000">
                      <a:alpha val="43137"/>
                    </a:srgbClr>
                  </a:outerShdw>
                </a:effectLst>
                <a:latin typeface="Georgia" panose="02040502050405020303" pitchFamily="18" charset="0"/>
              </a:rPr>
              <a:t>12 </a:t>
            </a:r>
            <a:r>
              <a:rPr lang="en-US" sz="2800" i="1" dirty="0">
                <a:latin typeface="Georgia" panose="02040502050405020303" pitchFamily="18" charset="0"/>
              </a:rPr>
              <a:t>All things are lawful for me, but all things </a:t>
            </a:r>
            <a:r>
              <a:rPr lang="en-US" sz="2800" i="1" dirty="0" smtClean="0">
                <a:latin typeface="Georgia" panose="02040502050405020303" pitchFamily="18" charset="0"/>
              </a:rPr>
              <a:t>are not helpful</a:t>
            </a:r>
            <a:r>
              <a:rPr lang="en-US" sz="2800" i="1" dirty="0">
                <a:latin typeface="Georgia" panose="02040502050405020303" pitchFamily="18" charset="0"/>
              </a:rPr>
              <a:t>.  All things are lawful for me, but I will not be brought under the power of any.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10460593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50200</TotalTime>
  <Words>2588</Words>
  <Application>Microsoft Office PowerPoint</Application>
  <PresentationFormat>On-screen Show (4:3)</PresentationFormat>
  <Paragraphs>282</Paragraphs>
  <Slides>35</Slides>
  <Notes>32</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Trek</vt:lpstr>
      <vt:lpstr>1_Trek</vt:lpstr>
      <vt:lpstr>Slide 1</vt:lpstr>
      <vt:lpstr>1 Corinthians Introduction</vt:lpstr>
      <vt:lpstr>Slide 3</vt:lpstr>
      <vt:lpstr>1 Corinthians - Lesson Overview</vt:lpstr>
      <vt:lpstr>1 Corinthians - Lesson Overview</vt:lpstr>
      <vt:lpstr>1 Corinthians - Lesson Overview</vt:lpstr>
      <vt:lpstr>1 Corinthians - Lesson Overview</vt:lpstr>
      <vt:lpstr>1 Corinthians - Lesson Overview</vt:lpstr>
      <vt:lpstr>1 Corinthians 6:12</vt:lpstr>
      <vt:lpstr>1 Corinthians 6:12</vt:lpstr>
      <vt:lpstr>1 Corinthians 6:12</vt:lpstr>
      <vt:lpstr>1 Corinthians 6:12</vt:lpstr>
      <vt:lpstr>1 Corinthians 6:12</vt:lpstr>
      <vt:lpstr>1 Corinthians 6:12</vt:lpstr>
      <vt:lpstr>1 Corinthians 6:13-14</vt:lpstr>
      <vt:lpstr>1 Corinthians 6:13-14</vt:lpstr>
      <vt:lpstr>1 Corinthians 6:13-14</vt:lpstr>
      <vt:lpstr>1 Corinthians 6:13-14</vt:lpstr>
      <vt:lpstr>1 Corinthians 6:13-14</vt:lpstr>
      <vt:lpstr>1 Corinthians 6:15-20</vt:lpstr>
      <vt:lpstr>1 Corinthians 6:15-20</vt:lpstr>
      <vt:lpstr>1 Corinthians 6:15-20</vt:lpstr>
      <vt:lpstr>1 Corinthians 6:15-20</vt:lpstr>
      <vt:lpstr>1 Corinthians 6:15-20</vt:lpstr>
      <vt:lpstr>1 Corinthians 6:15-20</vt:lpstr>
      <vt:lpstr>1 Corinthians 6:15-20</vt:lpstr>
      <vt:lpstr>1 Corinthians 6:15-20</vt:lpstr>
      <vt:lpstr>1 Corinthians 6:15-20</vt:lpstr>
      <vt:lpstr>Slide 29</vt:lpstr>
      <vt:lpstr>Application – my goal? His glory!</vt:lpstr>
      <vt:lpstr>Application – my goal? His glory!</vt:lpstr>
      <vt:lpstr>Application – my goal? His glory!</vt:lpstr>
      <vt:lpstr>Application – my goal? His glory!</vt:lpstr>
      <vt:lpstr>Slide 34</vt:lpstr>
      <vt:lpstr>Slide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9186</cp:revision>
  <cp:lastPrinted>2023-05-06T01:46:48Z</cp:lastPrinted>
  <dcterms:created xsi:type="dcterms:W3CDTF">2016-10-08T19:35:00Z</dcterms:created>
  <dcterms:modified xsi:type="dcterms:W3CDTF">2023-07-20T00:55:55Z</dcterms:modified>
</cp:coreProperties>
</file>